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709" r:id="rId1"/>
  </p:sldMasterIdLst>
  <p:notesMasterIdLst>
    <p:notesMasterId r:id="rId34"/>
  </p:notesMasterIdLst>
  <p:handoutMasterIdLst>
    <p:handoutMasterId r:id="rId35"/>
  </p:handoutMasterIdLst>
  <p:sldIdLst>
    <p:sldId id="493" r:id="rId2"/>
    <p:sldId id="591" r:id="rId3"/>
    <p:sldId id="584" r:id="rId4"/>
    <p:sldId id="592" r:id="rId5"/>
    <p:sldId id="547" r:id="rId6"/>
    <p:sldId id="560" r:id="rId7"/>
    <p:sldId id="577" r:id="rId8"/>
    <p:sldId id="578" r:id="rId9"/>
    <p:sldId id="593" r:id="rId10"/>
    <p:sldId id="575" r:id="rId11"/>
    <p:sldId id="563" r:id="rId12"/>
    <p:sldId id="571" r:id="rId13"/>
    <p:sldId id="574" r:id="rId14"/>
    <p:sldId id="573" r:id="rId15"/>
    <p:sldId id="572" r:id="rId16"/>
    <p:sldId id="582" r:id="rId17"/>
    <p:sldId id="583" r:id="rId18"/>
    <p:sldId id="594" r:id="rId19"/>
    <p:sldId id="548" r:id="rId20"/>
    <p:sldId id="564" r:id="rId21"/>
    <p:sldId id="565" r:id="rId22"/>
    <p:sldId id="566" r:id="rId23"/>
    <p:sldId id="585" r:id="rId24"/>
    <p:sldId id="554" r:id="rId25"/>
    <p:sldId id="553" r:id="rId26"/>
    <p:sldId id="595" r:id="rId27"/>
    <p:sldId id="562" r:id="rId28"/>
    <p:sldId id="568" r:id="rId29"/>
    <p:sldId id="567" r:id="rId30"/>
    <p:sldId id="596" r:id="rId31"/>
    <p:sldId id="597" r:id="rId32"/>
    <p:sldId id="545" r:id="rId33"/>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p15:clr>
            <a:srgbClr val="A4A3A4"/>
          </p15:clr>
        </p15:guide>
        <p15:guide id="2" orient="horz" pos="4002">
          <p15:clr>
            <a:srgbClr val="A4A3A4"/>
          </p15:clr>
        </p15:guide>
        <p15:guide id="3"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0F4F97"/>
    <a:srgbClr val="F6CE86"/>
    <a:srgbClr val="AEF8E5"/>
    <a:srgbClr val="0A8464"/>
    <a:srgbClr val="0DB78A"/>
    <a:srgbClr val="D68F10"/>
    <a:srgbClr val="F1B13D"/>
    <a:srgbClr val="10D6A2"/>
    <a:srgbClr val="2DEFBC"/>
    <a:srgbClr val="11D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68" autoAdjust="0"/>
    <p:restoredTop sz="96340" autoAdjust="0"/>
  </p:normalViewPr>
  <p:slideViewPr>
    <p:cSldViewPr snapToGrid="0">
      <p:cViewPr varScale="1">
        <p:scale>
          <a:sx n="163" d="100"/>
          <a:sy n="163" d="100"/>
        </p:scale>
        <p:origin x="1596" y="100"/>
      </p:cViewPr>
      <p:guideLst>
        <p:guide orient="horz" pos="905"/>
        <p:guide orient="horz" pos="400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4/9/2018</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4/9/2018</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378" y="6316956"/>
            <a:ext cx="9144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 y="3574553"/>
            <a:ext cx="9143245" cy="2742973"/>
          </a:xfrm>
          <a:prstGeom prst="rect">
            <a:avLst/>
          </a:prstGeom>
        </p:spPr>
      </p:pic>
      <p:sp>
        <p:nvSpPr>
          <p:cNvPr id="10" name="Title 9"/>
          <p:cNvSpPr>
            <a:spLocks noGrp="1"/>
          </p:cNvSpPr>
          <p:nvPr>
            <p:ph type="title" hasCustomPrompt="1"/>
          </p:nvPr>
        </p:nvSpPr>
        <p:spPr>
          <a:xfrm>
            <a:off x="457200" y="565126"/>
            <a:ext cx="82296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2024863"/>
            <a:ext cx="5629274"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Edit Master text styles</a:t>
            </a:r>
          </a:p>
        </p:txBody>
      </p:sp>
      <p:sp>
        <p:nvSpPr>
          <p:cNvPr id="3" name="Text Placeholder 2"/>
          <p:cNvSpPr>
            <a:spLocks noGrp="1"/>
          </p:cNvSpPr>
          <p:nvPr>
            <p:ph type="body" sz="quarter" idx="14" hasCustomPrompt="1"/>
          </p:nvPr>
        </p:nvSpPr>
        <p:spPr>
          <a:xfrm>
            <a:off x="4572001" y="3096715"/>
            <a:ext cx="4572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68385" y="6416000"/>
            <a:ext cx="4503614"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mn-lt"/>
                <a:ea typeface="+mn-ea"/>
                <a:cs typeface="Arial"/>
              </a:rPr>
              <a:t>LLNL-PRES-749140</a:t>
            </a:r>
          </a:p>
          <a:p>
            <a:pPr marL="0" algn="l" defTabSz="457200" rtl="0" eaLnBrk="1" latinLnBrk="0" hangingPunct="1">
              <a:lnSpc>
                <a:spcPct val="90000"/>
              </a:lnSpc>
              <a:spcAft>
                <a:spcPts val="3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6957061" y="6446832"/>
            <a:ext cx="1865206" cy="314676"/>
          </a:xfrm>
          <a:prstGeom prst="rect">
            <a:avLst/>
          </a:prstGeom>
        </p:spPr>
      </p:pic>
      <p:sp>
        <p:nvSpPr>
          <p:cNvPr id="20" name="Rectangle 19"/>
          <p:cNvSpPr/>
          <p:nvPr userDrawn="1"/>
        </p:nvSpPr>
        <p:spPr>
          <a:xfrm>
            <a:off x="0" y="0"/>
            <a:ext cx="9144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721852" y="5437487"/>
            <a:ext cx="3602498"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219507"/>
            <a:ext cx="82296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
        <p:nvSpPr>
          <p:cNvPr id="6" name="Title 5"/>
          <p:cNvSpPr>
            <a:spLocks noGrp="1"/>
          </p:cNvSpPr>
          <p:nvPr>
            <p:ph type="title"/>
          </p:nvPr>
        </p:nvSpPr>
        <p:spPr>
          <a:xfrm>
            <a:off x="0" y="0"/>
            <a:ext cx="9143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Click icon to add picture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9144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dirty="0">
              <a:latin typeface="Arial"/>
            </a:endParaRPr>
          </a:p>
        </p:txBody>
      </p:sp>
      <p:sp>
        <p:nvSpPr>
          <p:cNvPr id="2" name="Title Placeholder 1"/>
          <p:cNvSpPr>
            <a:spLocks noGrp="1"/>
          </p:cNvSpPr>
          <p:nvPr>
            <p:ph type="title"/>
          </p:nvPr>
        </p:nvSpPr>
        <p:spPr>
          <a:xfrm>
            <a:off x="457200" y="220136"/>
            <a:ext cx="82296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441524"/>
            <a:ext cx="8229600" cy="4906889"/>
          </a:xfrm>
          <a:prstGeom prst="rect">
            <a:avLst/>
          </a:prstGeom>
        </p:spPr>
        <p:txBody>
          <a:bodyPr vert="horz" lIns="0" tIns="0" rIns="0" bIns="0" rtlCol="0">
            <a:normAutofit/>
          </a:bodyPr>
          <a:lstStyle/>
          <a:p>
            <a:pPr lvl="0" eaLnBrk="1" latinLnBrk="0" hangingPunct="1"/>
            <a:r>
              <a:rPr kumimoji="0" lang="en-US" dirty="0"/>
              <a:t>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Arial"/>
            </a:endParaRPr>
          </a:p>
        </p:txBody>
      </p:sp>
      <p:sp>
        <p:nvSpPr>
          <p:cNvPr id="14" name="TextBox 13"/>
          <p:cNvSpPr txBox="1"/>
          <p:nvPr/>
        </p:nvSpPr>
        <p:spPr>
          <a:xfrm>
            <a:off x="484953" y="6698646"/>
            <a:ext cx="873871" cy="92333"/>
          </a:xfrm>
          <a:prstGeom prst="rect">
            <a:avLst/>
          </a:prstGeom>
          <a:noFill/>
        </p:spPr>
        <p:txBody>
          <a:bodyPr wrap="square" lIns="0" tIns="0" rIns="0" bIns="0" rtlCol="0" anchor="b" anchorCtr="0">
            <a:spAutoFit/>
          </a:bodyPr>
          <a:lstStyle/>
          <a:p>
            <a:pPr algn="l"/>
            <a:r>
              <a:rPr lang="en-US" sz="600" dirty="0">
                <a:latin typeface="+mn-lt"/>
                <a:cs typeface="Arial"/>
              </a:rPr>
              <a:t>LLNL-PRES-749140</a:t>
            </a:r>
            <a:endParaRPr lang="en-US" sz="600" dirty="0">
              <a:latin typeface="Arial"/>
              <a:cs typeface="Arial"/>
            </a:endParaRPr>
          </a:p>
        </p:txBody>
      </p:sp>
      <p:sp>
        <p:nvSpPr>
          <p:cNvPr id="19" name="Slide Number Placeholder 7"/>
          <p:cNvSpPr txBox="1">
            <a:spLocks/>
          </p:cNvSpPr>
          <p:nvPr/>
        </p:nvSpPr>
        <p:spPr>
          <a:xfrm>
            <a:off x="8826123" y="6403252"/>
            <a:ext cx="317877"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1267155"/>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NNSA_trans.png"/>
          <p:cNvPicPr>
            <a:picLocks noChangeAspect="1"/>
          </p:cNvPicPr>
          <p:nvPr/>
        </p:nvPicPr>
        <p:blipFill>
          <a:blip r:embed="rId12">
            <a:alphaModFix/>
            <a:extLst>
              <a:ext uri="{BEBA8EAE-BF5A-486C-A8C5-ECC9F3942E4B}">
                <a14:imgProps xmlns:a14="http://schemas.microsoft.com/office/drawing/2010/main">
                  <a14:imgLayer r:embed="rId13">
                    <a14:imgEffect>
                      <a14:saturation sat="87000"/>
                    </a14:imgEffect>
                  </a14:imgLayer>
                </a14:imgProps>
              </a:ext>
              <a:ext uri="{28A0092B-C50C-407E-A947-70E740481C1C}">
                <a14:useLocalDpi xmlns:a14="http://schemas.microsoft.com/office/drawing/2010/main" val="0"/>
              </a:ext>
            </a:extLst>
          </a:blip>
          <a:stretch>
            <a:fillRect/>
          </a:stretch>
        </p:blipFill>
        <p:spPr>
          <a:xfrm>
            <a:off x="7905268" y="6449398"/>
            <a:ext cx="1012806" cy="390396"/>
          </a:xfrm>
          <a:prstGeom prst="rect">
            <a:avLst/>
          </a:prstGeom>
        </p:spPr>
      </p:pic>
      <p:pic>
        <p:nvPicPr>
          <p:cNvPr id="17" name="Picture 16" descr="lab_icon_text_no_background_rg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6428" y="6496327"/>
            <a:ext cx="2731791" cy="278643"/>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1.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emf"/><Relationship Id="rId2" Type="http://schemas.openxmlformats.org/officeDocument/2006/relationships/image" Target="../media/image31.JP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0.emf"/><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emf"/><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8.emf"/><Relationship Id="rId1" Type="http://schemas.openxmlformats.org/officeDocument/2006/relationships/slideLayout" Target="../slideLayouts/slideLayout3.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National Ignition Facility Neutron Sources</a:t>
            </a:r>
          </a:p>
        </p:txBody>
      </p:sp>
      <p:sp>
        <p:nvSpPr>
          <p:cNvPr id="11" name="Text Placeholder 10"/>
          <p:cNvSpPr>
            <a:spLocks noGrp="1"/>
          </p:cNvSpPr>
          <p:nvPr>
            <p:ph type="body" sz="quarter" idx="13"/>
          </p:nvPr>
        </p:nvSpPr>
        <p:spPr/>
        <p:txBody>
          <a:bodyPr/>
          <a:lstStyle/>
          <a:p>
            <a:pPr marL="58738" indent="-1588"/>
            <a:r>
              <a:rPr lang="en-US" dirty="0">
                <a:latin typeface="Calibri" panose="020F0502020204030204" pitchFamily="34" charset="0"/>
                <a:cs typeface="Calibri" panose="020F0502020204030204" pitchFamily="34" charset="0"/>
              </a:rPr>
              <a:t>Hardened Electronics and Radiation Technology</a:t>
            </a:r>
          </a:p>
          <a:p>
            <a:pPr marL="58738" indent="-1588"/>
            <a:r>
              <a:rPr lang="en-US" dirty="0">
                <a:latin typeface="Calibri" panose="020F0502020204030204" pitchFamily="34" charset="0"/>
                <a:cs typeface="Calibri" panose="020F0502020204030204" pitchFamily="34" charset="0"/>
              </a:rPr>
              <a:t>C.5</a:t>
            </a:r>
          </a:p>
        </p:txBody>
      </p:sp>
      <p:sp>
        <p:nvSpPr>
          <p:cNvPr id="5" name="Text Placeholder 4"/>
          <p:cNvSpPr>
            <a:spLocks noGrp="1"/>
          </p:cNvSpPr>
          <p:nvPr>
            <p:ph type="body" sz="quarter" idx="14"/>
          </p:nvPr>
        </p:nvSpPr>
        <p:spPr/>
        <p:txBody>
          <a:bodyPr/>
          <a:lstStyle/>
          <a:p>
            <a:pPr lvl="0"/>
            <a:r>
              <a:rPr lang="en-US" b="1" i="1" dirty="0"/>
              <a:t>Charles B. Yeamans </a:t>
            </a:r>
            <a:r>
              <a:rPr lang="en-US" dirty="0"/>
              <a:t>and Brent E. Blue</a:t>
            </a:r>
          </a:p>
        </p:txBody>
      </p:sp>
      <p:sp>
        <p:nvSpPr>
          <p:cNvPr id="9" name="Text Placeholder 10"/>
          <p:cNvSpPr txBox="1">
            <a:spLocks/>
          </p:cNvSpPr>
          <p:nvPr/>
        </p:nvSpPr>
        <p:spPr>
          <a:xfrm>
            <a:off x="492103" y="3640568"/>
            <a:ext cx="3278508" cy="397500"/>
          </a:xfrm>
          <a:prstGeom prst="rect">
            <a:avLst/>
          </a:prstGeom>
        </p:spPr>
        <p:txBody>
          <a:bodyPr vert="horz" lIns="0" tIns="91440" rIns="0" rtlCol="0" anchor="ctr" anchorCtr="0">
            <a:noAutofit/>
          </a:bodyPr>
          <a:lstStyle/>
          <a:p>
            <a:pPr lvl="0">
              <a:lnSpc>
                <a:spcPct val="80000"/>
              </a:lnSpc>
            </a:pPr>
            <a:r>
              <a:rPr lang="en-US" sz="1600" dirty="0">
                <a:cs typeface="Lucida Handwriting"/>
              </a:rPr>
              <a:t>April 17,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C91B-DCDF-4DEF-B6FA-7E73F840B621}"/>
              </a:ext>
            </a:extLst>
          </p:cNvPr>
          <p:cNvSpPr>
            <a:spLocks noGrp="1"/>
          </p:cNvSpPr>
          <p:nvPr>
            <p:ph type="title"/>
          </p:nvPr>
        </p:nvSpPr>
        <p:spPr/>
        <p:txBody>
          <a:bodyPr/>
          <a:lstStyle/>
          <a:p>
            <a:r>
              <a:rPr lang="en-US" dirty="0"/>
              <a:t>NIF Neutron Sources: Direct Drive</a:t>
            </a:r>
          </a:p>
        </p:txBody>
      </p:sp>
      <p:sp>
        <p:nvSpPr>
          <p:cNvPr id="4" name="Content Placeholder 3">
            <a:extLst>
              <a:ext uri="{FF2B5EF4-FFF2-40B4-BE49-F238E27FC236}">
                <a16:creationId xmlns:a16="http://schemas.microsoft.com/office/drawing/2014/main" id="{E307A0C6-4927-407B-830F-F7783B5E0270}"/>
              </a:ext>
            </a:extLst>
          </p:cNvPr>
          <p:cNvSpPr>
            <a:spLocks noGrp="1"/>
          </p:cNvSpPr>
          <p:nvPr>
            <p:ph idx="10"/>
          </p:nvPr>
        </p:nvSpPr>
        <p:spPr>
          <a:xfrm>
            <a:off x="4718649" y="1436687"/>
            <a:ext cx="3968496" cy="4694481"/>
          </a:xfrm>
        </p:spPr>
        <p:txBody>
          <a:bodyPr>
            <a:normAutofit fontScale="85000" lnSpcReduction="20000"/>
          </a:bodyPr>
          <a:lstStyle/>
          <a:p>
            <a:r>
              <a:rPr lang="en-US" dirty="0"/>
              <a:t>Because the NIF beam geometry supports experiments with z-oriented hohlraums, experiments utilizing laser energy depositions directly on the imploding surface are configured in a pole-hot geometry. </a:t>
            </a:r>
          </a:p>
          <a:p>
            <a:r>
              <a:rPr lang="en-US" dirty="0"/>
              <a:t>Subsequent fundamental physics work has refined the PDD technique to produce reliable high neutron yields using a simple, low-mass target assembly.</a:t>
            </a:r>
          </a:p>
          <a:p>
            <a:r>
              <a:rPr lang="en-US" dirty="0"/>
              <a:t>The low-mass target assembly reduced the debris wind load substantially, allowing neutron experiments using PDD sources to reduce their source standoff.</a:t>
            </a:r>
          </a:p>
        </p:txBody>
      </p:sp>
      <p:pic>
        <p:nvPicPr>
          <p:cNvPr id="10" name="Content Placeholder 9">
            <a:extLst>
              <a:ext uri="{FF2B5EF4-FFF2-40B4-BE49-F238E27FC236}">
                <a16:creationId xmlns:a16="http://schemas.microsoft.com/office/drawing/2014/main" id="{B374403C-2239-4F06-BEDD-2B9AC9A26892}"/>
              </a:ext>
            </a:extLst>
          </p:cNvPr>
          <p:cNvPicPr>
            <a:picLocks noGrp="1" noChangeAspect="1"/>
          </p:cNvPicPr>
          <p:nvPr>
            <p:ph idx="1"/>
          </p:nvPr>
        </p:nvPicPr>
        <p:blipFill rotWithShape="1">
          <a:blip r:embed="rId2"/>
          <a:srcRect l="10563"/>
          <a:stretch/>
        </p:blipFill>
        <p:spPr>
          <a:xfrm rot="5400000">
            <a:off x="483515" y="1824971"/>
            <a:ext cx="3968750" cy="3914923"/>
          </a:xfrm>
          <a:prstGeom prst="rect">
            <a:avLst/>
          </a:prstGeom>
        </p:spPr>
      </p:pic>
    </p:spTree>
    <p:extLst>
      <p:ext uri="{BB962C8B-B14F-4D97-AF65-F5344CB8AC3E}">
        <p14:creationId xmlns:p14="http://schemas.microsoft.com/office/powerpoint/2010/main" val="114400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3360A-ACD2-4863-8DA5-DB23C7142E1B}"/>
              </a:ext>
            </a:extLst>
          </p:cNvPr>
          <p:cNvSpPr>
            <a:spLocks noGrp="1"/>
          </p:cNvSpPr>
          <p:nvPr>
            <p:ph type="title"/>
          </p:nvPr>
        </p:nvSpPr>
        <p:spPr/>
        <p:txBody>
          <a:bodyPr/>
          <a:lstStyle/>
          <a:p>
            <a:r>
              <a:rPr lang="en-US" dirty="0"/>
              <a:t>NIF Neutron Sources: Polar direct drive exploding pusher (PDXP)</a:t>
            </a:r>
          </a:p>
        </p:txBody>
      </p:sp>
      <p:grpSp>
        <p:nvGrpSpPr>
          <p:cNvPr id="4" name="Group 3">
            <a:extLst>
              <a:ext uri="{FF2B5EF4-FFF2-40B4-BE49-F238E27FC236}">
                <a16:creationId xmlns:a16="http://schemas.microsoft.com/office/drawing/2014/main" id="{DE9C65D5-140D-4868-8838-9AD18EA2F716}"/>
              </a:ext>
            </a:extLst>
          </p:cNvPr>
          <p:cNvGrpSpPr/>
          <p:nvPr/>
        </p:nvGrpSpPr>
        <p:grpSpPr>
          <a:xfrm>
            <a:off x="3678604" y="1328721"/>
            <a:ext cx="2679815" cy="1826385"/>
            <a:chOff x="3666455" y="1245795"/>
            <a:chExt cx="2679815" cy="1826385"/>
          </a:xfrm>
        </p:grpSpPr>
        <p:sp>
          <p:nvSpPr>
            <p:cNvPr id="44" name="TextBox 43">
              <a:extLst>
                <a:ext uri="{FF2B5EF4-FFF2-40B4-BE49-F238E27FC236}">
                  <a16:creationId xmlns:a16="http://schemas.microsoft.com/office/drawing/2014/main" id="{2C388EB1-31ED-4AB9-B360-1AAA5600E522}"/>
                </a:ext>
              </a:extLst>
            </p:cNvPr>
            <p:cNvSpPr txBox="1"/>
            <p:nvPr/>
          </p:nvSpPr>
          <p:spPr>
            <a:xfrm>
              <a:off x="3666455" y="1245795"/>
              <a:ext cx="2679815" cy="861774"/>
            </a:xfrm>
            <a:prstGeom prst="rect">
              <a:avLst/>
            </a:prstGeom>
            <a:noFill/>
          </p:spPr>
          <p:txBody>
            <a:bodyPr wrap="square" rtlCol="0">
              <a:spAutoFit/>
            </a:bodyPr>
            <a:lstStyle/>
            <a:p>
              <a:r>
                <a:rPr lang="en-US" sz="1000" b="1" dirty="0"/>
                <a:t>Target</a:t>
              </a:r>
            </a:p>
            <a:p>
              <a:pPr marL="274320"/>
              <a:r>
                <a:rPr lang="en-US" sz="800" b="1" dirty="0"/>
                <a:t>Material: CH (GDP)</a:t>
              </a:r>
            </a:p>
            <a:p>
              <a:pPr marL="274320"/>
              <a:r>
                <a:rPr lang="en-US" sz="800" b="1" dirty="0"/>
                <a:t>Outer diameter: 2.9 mm</a:t>
              </a:r>
            </a:p>
            <a:p>
              <a:pPr marL="274320"/>
              <a:r>
                <a:rPr lang="en-US" sz="800" b="1" dirty="0"/>
                <a:t>Thickness: 18 microns</a:t>
              </a:r>
            </a:p>
            <a:p>
              <a:pPr marL="274320"/>
              <a:r>
                <a:rPr lang="en-US" sz="800" b="1" dirty="0"/>
                <a:t>Gas fill: 65:35 DT, 8 </a:t>
              </a:r>
              <a:r>
                <a:rPr lang="en-US" sz="800" b="1" dirty="0" err="1"/>
                <a:t>atm</a:t>
              </a:r>
              <a:r>
                <a:rPr lang="en-US" sz="800" b="1" dirty="0"/>
                <a:t> (1.6 mg/cc)</a:t>
              </a:r>
            </a:p>
            <a:p>
              <a:pPr marL="274320"/>
              <a:r>
                <a:rPr lang="en-US" sz="800" b="1" dirty="0"/>
                <a:t>Temperature: warm (293 K)</a:t>
              </a:r>
            </a:p>
          </p:txBody>
        </p:sp>
        <p:pic>
          <p:nvPicPr>
            <p:cNvPr id="1033" name="Picture 1032">
              <a:extLst>
                <a:ext uri="{FF2B5EF4-FFF2-40B4-BE49-F238E27FC236}">
                  <a16:creationId xmlns:a16="http://schemas.microsoft.com/office/drawing/2014/main" id="{CB035017-17AD-4C69-8515-CE12240B9552}"/>
                </a:ext>
              </a:extLst>
            </p:cNvPr>
            <p:cNvPicPr>
              <a:picLocks noChangeAspect="1"/>
            </p:cNvPicPr>
            <p:nvPr/>
          </p:nvPicPr>
          <p:blipFill>
            <a:blip r:embed="rId2"/>
            <a:stretch>
              <a:fillRect/>
            </a:stretch>
          </p:blipFill>
          <p:spPr>
            <a:xfrm>
              <a:off x="4039627" y="2056516"/>
              <a:ext cx="2004563" cy="1015664"/>
            </a:xfrm>
            <a:prstGeom prst="rect">
              <a:avLst/>
            </a:prstGeom>
          </p:spPr>
        </p:pic>
      </p:grpSp>
      <p:pic>
        <p:nvPicPr>
          <p:cNvPr id="1034" name="Picture 1033">
            <a:extLst>
              <a:ext uri="{FF2B5EF4-FFF2-40B4-BE49-F238E27FC236}">
                <a16:creationId xmlns:a16="http://schemas.microsoft.com/office/drawing/2014/main" id="{0EA4B1E0-6B25-433D-B1E4-28E29D113EB9}"/>
              </a:ext>
            </a:extLst>
          </p:cNvPr>
          <p:cNvPicPr>
            <a:picLocks noChangeAspect="1"/>
          </p:cNvPicPr>
          <p:nvPr/>
        </p:nvPicPr>
        <p:blipFill>
          <a:blip r:embed="rId3"/>
          <a:stretch>
            <a:fillRect/>
          </a:stretch>
        </p:blipFill>
        <p:spPr>
          <a:xfrm>
            <a:off x="1751469" y="4469644"/>
            <a:ext cx="2076273" cy="1588017"/>
          </a:xfrm>
          <a:prstGeom prst="rect">
            <a:avLst/>
          </a:prstGeom>
        </p:spPr>
      </p:pic>
      <p:sp>
        <p:nvSpPr>
          <p:cNvPr id="47" name="TextBox 46">
            <a:extLst>
              <a:ext uri="{FF2B5EF4-FFF2-40B4-BE49-F238E27FC236}">
                <a16:creationId xmlns:a16="http://schemas.microsoft.com/office/drawing/2014/main" id="{6199FB3D-2302-47F8-B1DD-950337F31C3F}"/>
              </a:ext>
            </a:extLst>
          </p:cNvPr>
          <p:cNvSpPr txBox="1"/>
          <p:nvPr/>
        </p:nvSpPr>
        <p:spPr>
          <a:xfrm>
            <a:off x="2157516" y="4367978"/>
            <a:ext cx="1712386" cy="200055"/>
          </a:xfrm>
          <a:prstGeom prst="rect">
            <a:avLst/>
          </a:prstGeom>
          <a:noFill/>
        </p:spPr>
        <p:txBody>
          <a:bodyPr wrap="square" rtlCol="0">
            <a:spAutoFit/>
          </a:bodyPr>
          <a:lstStyle/>
          <a:p>
            <a:r>
              <a:rPr lang="en-US" sz="700" b="1" dirty="0"/>
              <a:t>PDXP Laser (28.6 % cone fraction)</a:t>
            </a:r>
          </a:p>
        </p:txBody>
      </p:sp>
      <p:sp>
        <p:nvSpPr>
          <p:cNvPr id="48" name="Rectangle 47">
            <a:extLst>
              <a:ext uri="{FF2B5EF4-FFF2-40B4-BE49-F238E27FC236}">
                <a16:creationId xmlns:a16="http://schemas.microsoft.com/office/drawing/2014/main" id="{F55835C4-734D-4A80-8D84-5C56B1DF4F9B}"/>
              </a:ext>
            </a:extLst>
          </p:cNvPr>
          <p:cNvSpPr/>
          <p:nvPr/>
        </p:nvSpPr>
        <p:spPr>
          <a:xfrm>
            <a:off x="2416602" y="5312976"/>
            <a:ext cx="1082348" cy="184666"/>
          </a:xfrm>
          <a:prstGeom prst="rect">
            <a:avLst/>
          </a:prstGeom>
        </p:spPr>
        <p:txBody>
          <a:bodyPr wrap="none">
            <a:spAutoFit/>
          </a:bodyPr>
          <a:lstStyle/>
          <a:p>
            <a:r>
              <a:rPr lang="en-US" sz="600" b="1" dirty="0">
                <a:latin typeface="+mn-lt"/>
                <a:cs typeface="Candara"/>
              </a:rPr>
              <a:t>~10</a:t>
            </a:r>
            <a:r>
              <a:rPr lang="en-US" sz="600" b="1" baseline="30000" dirty="0">
                <a:latin typeface="+mn-lt"/>
                <a:cs typeface="Candara"/>
              </a:rPr>
              <a:t>15</a:t>
            </a:r>
            <a:r>
              <a:rPr lang="en-US" sz="600" b="1" dirty="0">
                <a:latin typeface="+mn-lt"/>
                <a:cs typeface="Candara"/>
              </a:rPr>
              <a:t> W/cm</a:t>
            </a:r>
            <a:r>
              <a:rPr lang="en-US" sz="600" b="1" baseline="30000" dirty="0">
                <a:latin typeface="+mn-lt"/>
                <a:cs typeface="Candara"/>
              </a:rPr>
              <a:t>2 </a:t>
            </a:r>
            <a:r>
              <a:rPr lang="en-US" sz="600" b="1" dirty="0">
                <a:latin typeface="+mn-lt"/>
                <a:cs typeface="Candara"/>
              </a:rPr>
              <a:t>at capsule   </a:t>
            </a:r>
          </a:p>
        </p:txBody>
      </p:sp>
      <p:pic>
        <p:nvPicPr>
          <p:cNvPr id="21" name="Picture 20">
            <a:extLst>
              <a:ext uri="{FF2B5EF4-FFF2-40B4-BE49-F238E27FC236}">
                <a16:creationId xmlns:a16="http://schemas.microsoft.com/office/drawing/2014/main" id="{01845F18-31D3-4898-B82C-7D3C7302FC6C}"/>
              </a:ext>
            </a:extLst>
          </p:cNvPr>
          <p:cNvPicPr>
            <a:picLocks noChangeAspect="1"/>
          </p:cNvPicPr>
          <p:nvPr/>
        </p:nvPicPr>
        <p:blipFill rotWithShape="1">
          <a:blip r:embed="rId4"/>
          <a:srcRect t="9913" b="20154"/>
          <a:stretch/>
        </p:blipFill>
        <p:spPr>
          <a:xfrm>
            <a:off x="7582201" y="1497743"/>
            <a:ext cx="1108884" cy="919783"/>
          </a:xfrm>
          <a:prstGeom prst="rect">
            <a:avLst/>
          </a:prstGeom>
        </p:spPr>
      </p:pic>
      <p:pic>
        <p:nvPicPr>
          <p:cNvPr id="24" name="Picture 23">
            <a:extLst>
              <a:ext uri="{FF2B5EF4-FFF2-40B4-BE49-F238E27FC236}">
                <a16:creationId xmlns:a16="http://schemas.microsoft.com/office/drawing/2014/main" id="{7D58B1DF-C8C4-4D9E-A271-6DFB8632249A}"/>
              </a:ext>
            </a:extLst>
          </p:cNvPr>
          <p:cNvPicPr>
            <a:picLocks noChangeAspect="1"/>
          </p:cNvPicPr>
          <p:nvPr/>
        </p:nvPicPr>
        <p:blipFill rotWithShape="1">
          <a:blip r:embed="rId5"/>
          <a:srcRect t="4637"/>
          <a:stretch/>
        </p:blipFill>
        <p:spPr>
          <a:xfrm>
            <a:off x="6335593" y="1562483"/>
            <a:ext cx="1212457" cy="748513"/>
          </a:xfrm>
          <a:prstGeom prst="rect">
            <a:avLst/>
          </a:prstGeom>
        </p:spPr>
      </p:pic>
      <p:sp>
        <p:nvSpPr>
          <p:cNvPr id="25" name="TextBox 24">
            <a:extLst>
              <a:ext uri="{FF2B5EF4-FFF2-40B4-BE49-F238E27FC236}">
                <a16:creationId xmlns:a16="http://schemas.microsoft.com/office/drawing/2014/main" id="{6B6899D7-85AE-422D-B496-1A5BDC13CF1F}"/>
              </a:ext>
            </a:extLst>
          </p:cNvPr>
          <p:cNvSpPr txBox="1"/>
          <p:nvPr/>
        </p:nvSpPr>
        <p:spPr>
          <a:xfrm>
            <a:off x="6284555" y="1361483"/>
            <a:ext cx="1185011" cy="215444"/>
          </a:xfrm>
          <a:prstGeom prst="rect">
            <a:avLst/>
          </a:prstGeom>
          <a:noFill/>
        </p:spPr>
        <p:txBody>
          <a:bodyPr wrap="square" rtlCol="0">
            <a:spAutoFit/>
          </a:bodyPr>
          <a:lstStyle/>
          <a:p>
            <a:r>
              <a:rPr lang="en-US" sz="800" b="1" dirty="0"/>
              <a:t>Neutron mode 1 (=0)</a:t>
            </a:r>
          </a:p>
        </p:txBody>
      </p:sp>
      <p:sp>
        <p:nvSpPr>
          <p:cNvPr id="27" name="TextBox 26">
            <a:extLst>
              <a:ext uri="{FF2B5EF4-FFF2-40B4-BE49-F238E27FC236}">
                <a16:creationId xmlns:a16="http://schemas.microsoft.com/office/drawing/2014/main" id="{6A330F83-DFC5-4D40-AD2D-E69F21E8A900}"/>
              </a:ext>
            </a:extLst>
          </p:cNvPr>
          <p:cNvSpPr txBox="1"/>
          <p:nvPr/>
        </p:nvSpPr>
        <p:spPr>
          <a:xfrm>
            <a:off x="7548050" y="1360783"/>
            <a:ext cx="1185011" cy="215444"/>
          </a:xfrm>
          <a:prstGeom prst="rect">
            <a:avLst/>
          </a:prstGeom>
          <a:noFill/>
        </p:spPr>
        <p:txBody>
          <a:bodyPr wrap="square" rtlCol="0">
            <a:spAutoFit/>
          </a:bodyPr>
          <a:lstStyle/>
          <a:p>
            <a:r>
              <a:rPr lang="en-US" sz="800" b="1" dirty="0"/>
              <a:t>Neutron mode 2 (≠0)</a:t>
            </a:r>
          </a:p>
        </p:txBody>
      </p:sp>
      <p:sp>
        <p:nvSpPr>
          <p:cNvPr id="29" name="TextBox 28">
            <a:extLst>
              <a:ext uri="{FF2B5EF4-FFF2-40B4-BE49-F238E27FC236}">
                <a16:creationId xmlns:a16="http://schemas.microsoft.com/office/drawing/2014/main" id="{A6FCAEF9-78BC-4FE1-9484-1D56EE60A435}"/>
              </a:ext>
            </a:extLst>
          </p:cNvPr>
          <p:cNvSpPr txBox="1"/>
          <p:nvPr/>
        </p:nvSpPr>
        <p:spPr>
          <a:xfrm>
            <a:off x="6305157" y="4175086"/>
            <a:ext cx="2546058" cy="338554"/>
          </a:xfrm>
          <a:prstGeom prst="rect">
            <a:avLst/>
          </a:prstGeom>
          <a:noFill/>
        </p:spPr>
        <p:txBody>
          <a:bodyPr wrap="square" rtlCol="0">
            <a:spAutoFit/>
          </a:bodyPr>
          <a:lstStyle/>
          <a:p>
            <a:r>
              <a:rPr lang="en-US" sz="800" b="1" dirty="0"/>
              <a:t>As </a:t>
            </a:r>
            <a:r>
              <a:rPr lang="en-US" sz="800" b="1" dirty="0" err="1"/>
              <a:t>N_Sdev_ExPsh</a:t>
            </a:r>
            <a:r>
              <a:rPr lang="en-US" sz="800" b="1" dirty="0"/>
              <a:t> moves to improved capsules, x-ray yield is expected to increase 5x.</a:t>
            </a:r>
          </a:p>
        </p:txBody>
      </p:sp>
      <p:grpSp>
        <p:nvGrpSpPr>
          <p:cNvPr id="6" name="Group 5">
            <a:extLst>
              <a:ext uri="{FF2B5EF4-FFF2-40B4-BE49-F238E27FC236}">
                <a16:creationId xmlns:a16="http://schemas.microsoft.com/office/drawing/2014/main" id="{99846ED2-F92E-4606-80C2-59B400CEB13E}"/>
              </a:ext>
            </a:extLst>
          </p:cNvPr>
          <p:cNvGrpSpPr/>
          <p:nvPr/>
        </p:nvGrpSpPr>
        <p:grpSpPr>
          <a:xfrm>
            <a:off x="6250638" y="2710177"/>
            <a:ext cx="2546058" cy="1517247"/>
            <a:chOff x="3113534" y="4012994"/>
            <a:chExt cx="2916932" cy="1517247"/>
          </a:xfrm>
        </p:grpSpPr>
        <p:pic>
          <p:nvPicPr>
            <p:cNvPr id="28" name="AvgLineout">
              <a:extLst>
                <a:ext uri="{FF2B5EF4-FFF2-40B4-BE49-F238E27FC236}">
                  <a16:creationId xmlns:a16="http://schemas.microsoft.com/office/drawing/2014/main" id="{50D45BA6-6064-4F38-99CE-7A6FA5EDD8A8}"/>
                </a:ext>
              </a:extLst>
            </p:cNvPr>
            <p:cNvPicPr>
              <a:picLocks/>
            </p:cNvPicPr>
            <p:nvPr/>
          </p:nvPicPr>
          <p:blipFill rotWithShape="1">
            <a:blip r:embed="rId6" cstate="print">
              <a:extLst>
                <a:ext uri="{28A0092B-C50C-407E-A947-70E740481C1C}">
                  <a14:useLocalDpi xmlns:a14="http://schemas.microsoft.com/office/drawing/2010/main" val="0"/>
                </a:ext>
              </a:extLst>
            </a:blip>
            <a:srcRect t="7493"/>
            <a:stretch/>
          </p:blipFill>
          <p:spPr>
            <a:xfrm>
              <a:off x="3113534" y="4012994"/>
              <a:ext cx="2916932" cy="1517247"/>
            </a:xfrm>
            <a:prstGeom prst="rect">
              <a:avLst/>
            </a:prstGeom>
          </p:spPr>
        </p:pic>
        <p:sp>
          <p:nvSpPr>
            <p:cNvPr id="30" name="TextBox 29">
              <a:extLst>
                <a:ext uri="{FF2B5EF4-FFF2-40B4-BE49-F238E27FC236}">
                  <a16:creationId xmlns:a16="http://schemas.microsoft.com/office/drawing/2014/main" id="{264049EE-9BC5-428E-B729-05529C7D0509}"/>
                </a:ext>
              </a:extLst>
            </p:cNvPr>
            <p:cNvSpPr txBox="1"/>
            <p:nvPr/>
          </p:nvSpPr>
          <p:spPr>
            <a:xfrm>
              <a:off x="4939311" y="4710167"/>
              <a:ext cx="579457" cy="215444"/>
            </a:xfrm>
            <a:prstGeom prst="rect">
              <a:avLst/>
            </a:prstGeom>
            <a:noFill/>
          </p:spPr>
          <p:txBody>
            <a:bodyPr wrap="square" rtlCol="0">
              <a:spAutoFit/>
            </a:bodyPr>
            <a:lstStyle/>
            <a:p>
              <a:r>
                <a:rPr lang="en-US" sz="800" b="1" dirty="0"/>
                <a:t>bang</a:t>
              </a:r>
            </a:p>
          </p:txBody>
        </p:sp>
        <p:cxnSp>
          <p:nvCxnSpPr>
            <p:cNvPr id="31" name="Straight Arrow Connector 30">
              <a:extLst>
                <a:ext uri="{FF2B5EF4-FFF2-40B4-BE49-F238E27FC236}">
                  <a16:creationId xmlns:a16="http://schemas.microsoft.com/office/drawing/2014/main" id="{6E0114C1-06D0-4C4E-A184-5AAA8150745E}"/>
                </a:ext>
              </a:extLst>
            </p:cNvPr>
            <p:cNvCxnSpPr>
              <a:cxnSpLocks/>
            </p:cNvCxnSpPr>
            <p:nvPr/>
          </p:nvCxnSpPr>
          <p:spPr>
            <a:xfrm>
              <a:off x="4047602" y="4877080"/>
              <a:ext cx="233084" cy="293731"/>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5DCB90CC-C442-4118-8A69-7B419FDD1B44}"/>
                </a:ext>
              </a:extLst>
            </p:cNvPr>
            <p:cNvCxnSpPr>
              <a:cxnSpLocks/>
            </p:cNvCxnSpPr>
            <p:nvPr/>
          </p:nvCxnSpPr>
          <p:spPr>
            <a:xfrm flipH="1">
              <a:off x="4754072" y="4925611"/>
              <a:ext cx="295358" cy="277568"/>
            </a:xfrm>
            <a:prstGeom prst="straightConnector1">
              <a:avLst/>
            </a:prstGeom>
            <a:ln w="12700" cmpd="sng">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87C14346-73EB-4EFD-970E-5215D530739C}"/>
                </a:ext>
              </a:extLst>
            </p:cNvPr>
            <p:cNvSpPr txBox="1"/>
            <p:nvPr/>
          </p:nvSpPr>
          <p:spPr>
            <a:xfrm>
              <a:off x="3701229" y="4705404"/>
              <a:ext cx="579457" cy="215444"/>
            </a:xfrm>
            <a:prstGeom prst="rect">
              <a:avLst/>
            </a:prstGeom>
            <a:noFill/>
          </p:spPr>
          <p:txBody>
            <a:bodyPr wrap="square" rtlCol="0">
              <a:spAutoFit/>
            </a:bodyPr>
            <a:lstStyle/>
            <a:p>
              <a:r>
                <a:rPr lang="en-US" sz="800" b="1" dirty="0"/>
                <a:t>drive</a:t>
              </a:r>
            </a:p>
          </p:txBody>
        </p:sp>
      </p:grpSp>
      <p:sp>
        <p:nvSpPr>
          <p:cNvPr id="1035" name="TextBox 1034">
            <a:extLst>
              <a:ext uri="{FF2B5EF4-FFF2-40B4-BE49-F238E27FC236}">
                <a16:creationId xmlns:a16="http://schemas.microsoft.com/office/drawing/2014/main" id="{58ECD005-A04F-4416-AA49-0146B95EF7E2}"/>
              </a:ext>
            </a:extLst>
          </p:cNvPr>
          <p:cNvSpPr txBox="1"/>
          <p:nvPr/>
        </p:nvSpPr>
        <p:spPr>
          <a:xfrm>
            <a:off x="6305157" y="2487017"/>
            <a:ext cx="2698695" cy="215444"/>
          </a:xfrm>
          <a:prstGeom prst="rect">
            <a:avLst/>
          </a:prstGeom>
          <a:noFill/>
        </p:spPr>
        <p:txBody>
          <a:bodyPr wrap="square" rtlCol="0">
            <a:spAutoFit/>
          </a:bodyPr>
          <a:lstStyle/>
          <a:p>
            <a:r>
              <a:rPr lang="en-US" sz="800" b="1" dirty="0"/>
              <a:t>Time-resolved spatially-integrated x-ray emission</a:t>
            </a:r>
          </a:p>
        </p:txBody>
      </p:sp>
      <p:sp>
        <p:nvSpPr>
          <p:cNvPr id="50" name="TextBox 49">
            <a:extLst>
              <a:ext uri="{FF2B5EF4-FFF2-40B4-BE49-F238E27FC236}">
                <a16:creationId xmlns:a16="http://schemas.microsoft.com/office/drawing/2014/main" id="{271EC994-AA09-48C7-B9F6-39B26C018881}"/>
              </a:ext>
            </a:extLst>
          </p:cNvPr>
          <p:cNvSpPr txBox="1"/>
          <p:nvPr/>
        </p:nvSpPr>
        <p:spPr>
          <a:xfrm>
            <a:off x="7811491" y="3821996"/>
            <a:ext cx="1075111" cy="153888"/>
          </a:xfrm>
          <a:prstGeom prst="rect">
            <a:avLst/>
          </a:prstGeom>
          <a:noFill/>
        </p:spPr>
        <p:txBody>
          <a:bodyPr wrap="square" rtlCol="0">
            <a:spAutoFit/>
          </a:bodyPr>
          <a:lstStyle/>
          <a:p>
            <a:r>
              <a:rPr lang="en-US" sz="400" b="1" dirty="0"/>
              <a:t>SPIDER: Shahab Khan</a:t>
            </a:r>
          </a:p>
        </p:txBody>
      </p:sp>
      <p:sp>
        <p:nvSpPr>
          <p:cNvPr id="52" name="TextBox 51">
            <a:extLst>
              <a:ext uri="{FF2B5EF4-FFF2-40B4-BE49-F238E27FC236}">
                <a16:creationId xmlns:a16="http://schemas.microsoft.com/office/drawing/2014/main" id="{3F1F3B40-98A1-47B7-B6AC-93C8EC6BF14C}"/>
              </a:ext>
            </a:extLst>
          </p:cNvPr>
          <p:cNvSpPr txBox="1"/>
          <p:nvPr/>
        </p:nvSpPr>
        <p:spPr>
          <a:xfrm>
            <a:off x="6877060" y="2092976"/>
            <a:ext cx="1075111" cy="153888"/>
          </a:xfrm>
          <a:prstGeom prst="rect">
            <a:avLst/>
          </a:prstGeom>
          <a:noFill/>
        </p:spPr>
        <p:txBody>
          <a:bodyPr wrap="square" rtlCol="0">
            <a:spAutoFit/>
          </a:bodyPr>
          <a:lstStyle/>
          <a:p>
            <a:r>
              <a:rPr lang="en-US" sz="400" b="1" dirty="0"/>
              <a:t>FNAD: Charles Yeamans</a:t>
            </a:r>
          </a:p>
        </p:txBody>
      </p:sp>
      <p:sp>
        <p:nvSpPr>
          <p:cNvPr id="53" name="TextBox 52">
            <a:extLst>
              <a:ext uri="{FF2B5EF4-FFF2-40B4-BE49-F238E27FC236}">
                <a16:creationId xmlns:a16="http://schemas.microsoft.com/office/drawing/2014/main" id="{B83017E9-459D-4828-AE6A-6DE83652E9B3}"/>
              </a:ext>
            </a:extLst>
          </p:cNvPr>
          <p:cNvSpPr txBox="1"/>
          <p:nvPr/>
        </p:nvSpPr>
        <p:spPr>
          <a:xfrm>
            <a:off x="7592308" y="2062400"/>
            <a:ext cx="1075111" cy="153888"/>
          </a:xfrm>
          <a:prstGeom prst="rect">
            <a:avLst/>
          </a:prstGeom>
          <a:noFill/>
        </p:spPr>
        <p:txBody>
          <a:bodyPr wrap="square" rtlCol="0">
            <a:spAutoFit/>
          </a:bodyPr>
          <a:lstStyle/>
          <a:p>
            <a:r>
              <a:rPr lang="en-US" sz="400" b="1" dirty="0"/>
              <a:t>NTOF: SAVI dashboard</a:t>
            </a:r>
          </a:p>
        </p:txBody>
      </p:sp>
      <p:sp>
        <p:nvSpPr>
          <p:cNvPr id="8" name="TextBox 7">
            <a:extLst>
              <a:ext uri="{FF2B5EF4-FFF2-40B4-BE49-F238E27FC236}">
                <a16:creationId xmlns:a16="http://schemas.microsoft.com/office/drawing/2014/main" id="{426D4D35-3114-4228-925D-B084E1BEA8C5}"/>
              </a:ext>
            </a:extLst>
          </p:cNvPr>
          <p:cNvSpPr txBox="1"/>
          <p:nvPr/>
        </p:nvSpPr>
        <p:spPr>
          <a:xfrm>
            <a:off x="5934283" y="4589241"/>
            <a:ext cx="2916932" cy="1785104"/>
          </a:xfrm>
          <a:prstGeom prst="rect">
            <a:avLst/>
          </a:prstGeom>
          <a:noFill/>
        </p:spPr>
        <p:txBody>
          <a:bodyPr wrap="square" rtlCol="0">
            <a:spAutoFit/>
          </a:bodyPr>
          <a:lstStyle/>
          <a:p>
            <a:pPr marL="285750" indent="-285750">
              <a:buFont typeface="Arial" panose="020B0604020202020204" pitchFamily="34" charset="0"/>
              <a:buChar char="•"/>
            </a:pPr>
            <a:r>
              <a:rPr lang="en-US" sz="1100" dirty="0"/>
              <a:t>PDXP source is a pure 14 MeV DT fusion output from a nearly massless system.</a:t>
            </a:r>
          </a:p>
          <a:p>
            <a:pPr marL="285750" indent="-285750">
              <a:buFont typeface="Arial" panose="020B0604020202020204" pitchFamily="34" charset="0"/>
              <a:buChar char="•"/>
            </a:pPr>
            <a:r>
              <a:rPr lang="en-US" sz="1100" dirty="0"/>
              <a:t>Target </a:t>
            </a:r>
            <a:r>
              <a:rPr lang="en-US" sz="1100" dirty="0" err="1"/>
              <a:t>downscatter</a:t>
            </a:r>
            <a:r>
              <a:rPr lang="en-US" sz="1100" dirty="0"/>
              <a:t> is minimized and required experimental standoff is less than for cooled targets. </a:t>
            </a:r>
          </a:p>
          <a:p>
            <a:pPr marL="285750" indent="-285750">
              <a:buFont typeface="Arial" panose="020B0604020202020204" pitchFamily="34" charset="0"/>
              <a:buChar char="•"/>
            </a:pPr>
            <a:r>
              <a:rPr lang="en-US" sz="1100" dirty="0"/>
              <a:t>allows 5 cm source standoff</a:t>
            </a:r>
          </a:p>
          <a:p>
            <a:pPr marL="285750" indent="-285750">
              <a:buFont typeface="Arial" panose="020B0604020202020204" pitchFamily="34" charset="0"/>
              <a:buChar char="•"/>
            </a:pPr>
            <a:r>
              <a:rPr lang="en-US" sz="1100" dirty="0"/>
              <a:t>Targets are relatively easy to field, possible to execute 2 shots in one user shot/day.</a:t>
            </a:r>
          </a:p>
        </p:txBody>
      </p:sp>
      <p:graphicFrame>
        <p:nvGraphicFramePr>
          <p:cNvPr id="32" name="Content Placeholder 6">
            <a:extLst>
              <a:ext uri="{FF2B5EF4-FFF2-40B4-BE49-F238E27FC236}">
                <a16:creationId xmlns:a16="http://schemas.microsoft.com/office/drawing/2014/main" id="{7ADBF3B6-DBCD-4F80-B519-1CF8AF00F603}"/>
              </a:ext>
            </a:extLst>
          </p:cNvPr>
          <p:cNvGraphicFramePr>
            <a:graphicFrameLocks/>
          </p:cNvGraphicFramePr>
          <p:nvPr>
            <p:extLst>
              <p:ext uri="{D42A27DB-BD31-4B8C-83A1-F6EECF244321}">
                <p14:modId xmlns:p14="http://schemas.microsoft.com/office/powerpoint/2010/main" val="3626962448"/>
              </p:ext>
            </p:extLst>
          </p:nvPr>
        </p:nvGraphicFramePr>
        <p:xfrm>
          <a:off x="197093" y="1360783"/>
          <a:ext cx="3445696" cy="2857500"/>
        </p:xfrm>
        <a:graphic>
          <a:graphicData uri="http://schemas.openxmlformats.org/drawingml/2006/table">
            <a:tbl>
              <a:tblPr/>
              <a:tblGrid>
                <a:gridCol w="359507">
                  <a:extLst>
                    <a:ext uri="{9D8B030D-6E8A-4147-A177-3AD203B41FA5}">
                      <a16:colId xmlns:a16="http://schemas.microsoft.com/office/drawing/2014/main" val="1260038322"/>
                    </a:ext>
                  </a:extLst>
                </a:gridCol>
                <a:gridCol w="2241233">
                  <a:extLst>
                    <a:ext uri="{9D8B030D-6E8A-4147-A177-3AD203B41FA5}">
                      <a16:colId xmlns:a16="http://schemas.microsoft.com/office/drawing/2014/main" val="2460584160"/>
                    </a:ext>
                  </a:extLst>
                </a:gridCol>
                <a:gridCol w="844956">
                  <a:extLst>
                    <a:ext uri="{9D8B030D-6E8A-4147-A177-3AD203B41FA5}">
                      <a16:colId xmlns:a16="http://schemas.microsoft.com/office/drawing/2014/main" val="1740618355"/>
                    </a:ext>
                  </a:extLst>
                </a:gridCol>
              </a:tblGrid>
              <a:tr h="98664">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000" b="1" i="0" u="none" strike="noStrike" dirty="0">
                          <a:solidFill>
                            <a:srgbClr val="000000"/>
                          </a:solidFill>
                          <a:effectLst/>
                          <a:latin typeface="Calibri" panose="020F0502020204030204" pitchFamily="34" charset="0"/>
                        </a:rPr>
                        <a:t>PDXP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95375">
                <a:tc rowSpan="6">
                  <a:txBody>
                    <a:bodyPr/>
                    <a:lstStyle/>
                    <a:p>
                      <a:pPr algn="l" rtl="0" fontAlgn="ctr"/>
                      <a:r>
                        <a:rPr lang="en-US" sz="100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65:35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6080</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room</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0.62</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0.005</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274320" algn="l" rtl="0" fontAlgn="ctr"/>
                      <a:r>
                        <a:rPr lang="en-US" sz="100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182880" algn="l" rtl="0" fontAlgn="ctr"/>
                      <a:r>
                        <a:rPr lang="en-US" sz="1000" b="0" i="0" u="none" strike="noStrike" dirty="0">
                          <a:solidFill>
                            <a:srgbClr val="000000"/>
                          </a:solidFill>
                          <a:effectLst/>
                          <a:latin typeface="Calibri" panose="020F0502020204030204" pitchFamily="34" charset="0"/>
                        </a:rPr>
                        <a:t>9</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95375">
                <a:tc rowSpan="7">
                  <a:txBody>
                    <a:bodyPr/>
                    <a:lstStyle/>
                    <a:p>
                      <a:pPr marL="0" algn="ctr" rtl="0" eaLnBrk="1" fontAlgn="ctr" latinLnBrk="0" hangingPunct="1"/>
                      <a:r>
                        <a:rPr lang="en-US" sz="1000" b="1" i="0" u="none" strike="noStrike" dirty="0">
                          <a:solidFill>
                            <a:srgbClr val="000000"/>
                          </a:solidFill>
                          <a:effectLst/>
                          <a:latin typeface="Calibri" panose="020F0502020204030204" pitchFamily="34" charset="0"/>
                        </a:rPr>
                        <a:t> </a:t>
                      </a:r>
                      <a:r>
                        <a:rPr kumimoji="0" lang="en-US" sz="100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3.7 x 10</a:t>
                      </a:r>
                      <a:r>
                        <a:rPr lang="en-US" sz="1000" b="0" i="0" u="none" strike="noStrike" baseline="30000" dirty="0">
                          <a:solidFill>
                            <a:srgbClr val="000000"/>
                          </a:solidFill>
                          <a:effectLst/>
                          <a:latin typeface="Calibri" panose="020F0502020204030204" pitchFamily="34" charset="0"/>
                        </a:rPr>
                        <a:t>15</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1" u="none" strike="noStrike" dirty="0" err="1">
                          <a:solidFill>
                            <a:srgbClr val="000000"/>
                          </a:solidFill>
                          <a:effectLst/>
                          <a:latin typeface="Calibri" panose="020F0502020204030204" pitchFamily="34" charset="0"/>
                        </a:rPr>
                        <a:t>Ť</a:t>
                      </a:r>
                      <a:r>
                        <a:rPr lang="en-US" sz="1000" b="0" i="1" u="none" strike="noStrike" baseline="-25000" dirty="0" err="1">
                          <a:solidFill>
                            <a:srgbClr val="000000"/>
                          </a:solidFill>
                          <a:effectLst/>
                          <a:latin typeface="Calibri" panose="020F0502020204030204" pitchFamily="34" charset="0"/>
                        </a:rPr>
                        <a:t>ion</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keV</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12</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burn width (</a:t>
                      </a:r>
                      <a:r>
                        <a:rPr lang="en-US" sz="1000" b="0" i="0" u="none" strike="noStrike" dirty="0" err="1">
                          <a:solidFill>
                            <a:srgbClr val="000000"/>
                          </a:solidFill>
                          <a:effectLst/>
                          <a:latin typeface="Calibri" panose="020F0502020204030204" pitchFamily="34" charset="0"/>
                        </a:rPr>
                        <a:t>ps</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neutron volume (mm</a:t>
                      </a:r>
                      <a:r>
                        <a:rPr lang="en-US" sz="1000" b="0" i="0" u="none" strike="noStrike" baseline="30000" dirty="0">
                          <a:solidFill>
                            <a:srgbClr val="000000"/>
                          </a:solidFill>
                          <a:effectLst/>
                          <a:latin typeface="Calibri" panose="020F0502020204030204" pitchFamily="34" charset="0"/>
                        </a:rPr>
                        <a:t>3</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157862">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1</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5</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95375">
                <a:tc rowSpan="4">
                  <a:txBody>
                    <a:bodyPr/>
                    <a:lstStyle/>
                    <a:p>
                      <a:pPr algn="ctr" rtl="0" fontAlgn="ctr"/>
                      <a:r>
                        <a:rPr lang="en-US" sz="100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10</a:t>
                      </a:r>
                      <a:r>
                        <a:rPr lang="en-US" sz="1000" b="0" i="0" u="none" strike="noStrike" baseline="30000" dirty="0">
                          <a:solidFill>
                            <a:srgbClr val="000000"/>
                          </a:solidFill>
                          <a:effectLst/>
                          <a:latin typeface="Calibri" panose="020F0502020204030204" pitchFamily="34" charset="0"/>
                        </a:rPr>
                        <a:t>15</a:t>
                      </a:r>
                      <a:r>
                        <a:rPr lang="en-US" sz="100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740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marR="0" lvl="0" indent="0" algn="l" defTabSz="914400" rtl="0" eaLnBrk="1" fontAlgn="ctr"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2.9 x 10</a:t>
                      </a:r>
                      <a:r>
                        <a:rPr lang="en-US" sz="1000" b="0" i="0" u="none" strike="noStrike" baseline="30000" dirty="0">
                          <a:solidFill>
                            <a:srgbClr val="000000"/>
                          </a:solidFill>
                          <a:effectLst/>
                          <a:latin typeface="Calibri" panose="020F0502020204030204" pitchFamily="34" charset="0"/>
                        </a:rPr>
                        <a:t>14</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98664">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non-destructive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1.2 x 10</a:t>
                      </a:r>
                      <a:r>
                        <a:rPr lang="en-US" sz="1000" b="0" i="0" u="none" strike="noStrike" baseline="30000" dirty="0">
                          <a:solidFill>
                            <a:srgbClr val="000000"/>
                          </a:solidFill>
                          <a:effectLst/>
                          <a:latin typeface="Calibri" panose="020F0502020204030204" pitchFamily="34" charset="0"/>
                        </a:rPr>
                        <a:t>13</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pic>
        <p:nvPicPr>
          <p:cNvPr id="43" name="Content Placeholder 9">
            <a:extLst>
              <a:ext uri="{FF2B5EF4-FFF2-40B4-BE49-F238E27FC236}">
                <a16:creationId xmlns:a16="http://schemas.microsoft.com/office/drawing/2014/main" id="{50DC686D-3E0A-4D35-AA30-6EE36D1C800B}"/>
              </a:ext>
            </a:extLst>
          </p:cNvPr>
          <p:cNvPicPr>
            <a:picLocks noChangeAspect="1"/>
          </p:cNvPicPr>
          <p:nvPr/>
        </p:nvPicPr>
        <p:blipFill rotWithShape="1">
          <a:blip r:embed="rId7"/>
          <a:srcRect l="10563"/>
          <a:stretch/>
        </p:blipFill>
        <p:spPr>
          <a:xfrm rot="5400000">
            <a:off x="104021" y="4333503"/>
            <a:ext cx="1735930" cy="1712386"/>
          </a:xfrm>
          <a:prstGeom prst="rect">
            <a:avLst/>
          </a:prstGeom>
        </p:spPr>
      </p:pic>
      <p:grpSp>
        <p:nvGrpSpPr>
          <p:cNvPr id="11" name="Group 10">
            <a:extLst>
              <a:ext uri="{FF2B5EF4-FFF2-40B4-BE49-F238E27FC236}">
                <a16:creationId xmlns:a16="http://schemas.microsoft.com/office/drawing/2014/main" id="{2F403F9B-9038-44F8-A5E9-AD9CF54CD491}"/>
              </a:ext>
            </a:extLst>
          </p:cNvPr>
          <p:cNvGrpSpPr/>
          <p:nvPr/>
        </p:nvGrpSpPr>
        <p:grpSpPr>
          <a:xfrm>
            <a:off x="3553080" y="3468800"/>
            <a:ext cx="2831342" cy="2520533"/>
            <a:chOff x="3579631" y="3221786"/>
            <a:chExt cx="2831342" cy="2520533"/>
          </a:xfrm>
        </p:grpSpPr>
        <p:pic>
          <p:nvPicPr>
            <p:cNvPr id="45" name="Picture 44">
              <a:extLst>
                <a:ext uri="{FF2B5EF4-FFF2-40B4-BE49-F238E27FC236}">
                  <a16:creationId xmlns:a16="http://schemas.microsoft.com/office/drawing/2014/main" id="{2B2FB1B5-0C4F-4D76-8D85-3CD6F1F8DB5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579631" y="3221786"/>
              <a:ext cx="2831342" cy="2520533"/>
            </a:xfrm>
            <a:prstGeom prst="rect">
              <a:avLst/>
            </a:prstGeom>
          </p:spPr>
        </p:pic>
        <p:sp>
          <p:nvSpPr>
            <p:cNvPr id="51" name="Rectangle 50">
              <a:extLst>
                <a:ext uri="{FF2B5EF4-FFF2-40B4-BE49-F238E27FC236}">
                  <a16:creationId xmlns:a16="http://schemas.microsoft.com/office/drawing/2014/main" id="{34A4352E-D56E-4B9C-83DB-901490DDF244}"/>
                </a:ext>
              </a:extLst>
            </p:cNvPr>
            <p:cNvSpPr/>
            <p:nvPr/>
          </p:nvSpPr>
          <p:spPr bwMode="auto">
            <a:xfrm>
              <a:off x="4234301" y="3410403"/>
              <a:ext cx="1594058" cy="8172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a:ln>
                  <a:noFill/>
                </a:ln>
                <a:solidFill>
                  <a:schemeClr val="tx1"/>
                </a:solidFill>
                <a:effectLst/>
                <a:latin typeface="Helvetica" pitchFamily="34" charset="0"/>
                <a:ea typeface="ＭＳ Ｐゴシック" charset="-128"/>
              </a:endParaRPr>
            </a:p>
          </p:txBody>
        </p:sp>
      </p:grpSp>
    </p:spTree>
    <p:extLst>
      <p:ext uri="{BB962C8B-B14F-4D97-AF65-F5344CB8AC3E}">
        <p14:creationId xmlns:p14="http://schemas.microsoft.com/office/powerpoint/2010/main" val="89190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849A-C333-4EC0-A9DC-0C377A75AC09}"/>
              </a:ext>
            </a:extLst>
          </p:cNvPr>
          <p:cNvSpPr>
            <a:spLocks noGrp="1"/>
          </p:cNvSpPr>
          <p:nvPr>
            <p:ph type="title"/>
          </p:nvPr>
        </p:nvSpPr>
        <p:spPr/>
        <p:txBody>
          <a:bodyPr/>
          <a:lstStyle/>
          <a:p>
            <a:r>
              <a:rPr lang="en-US" dirty="0"/>
              <a:t>NIF Neutron Sources: glass direct drive exploding pusher (DDEP)</a:t>
            </a:r>
          </a:p>
        </p:txBody>
      </p:sp>
      <p:sp>
        <p:nvSpPr>
          <p:cNvPr id="4" name="Content Placeholder 3">
            <a:extLst>
              <a:ext uri="{FF2B5EF4-FFF2-40B4-BE49-F238E27FC236}">
                <a16:creationId xmlns:a16="http://schemas.microsoft.com/office/drawing/2014/main" id="{530A6178-FDB8-4BE9-BD6A-86D1F4B7BB37}"/>
              </a:ext>
            </a:extLst>
          </p:cNvPr>
          <p:cNvSpPr>
            <a:spLocks noGrp="1"/>
          </p:cNvSpPr>
          <p:nvPr>
            <p:ph idx="10"/>
          </p:nvPr>
        </p:nvSpPr>
        <p:spPr>
          <a:xfrm>
            <a:off x="4145516" y="1436688"/>
            <a:ext cx="4541629" cy="4881532"/>
          </a:xfrm>
        </p:spPr>
        <p:txBody>
          <a:bodyPr>
            <a:normAutofit/>
          </a:bodyPr>
          <a:lstStyle/>
          <a:p>
            <a:r>
              <a:rPr lang="en-US" dirty="0"/>
              <a:t>diffusion-filled SiO</a:t>
            </a:r>
            <a:r>
              <a:rPr lang="en-US" baseline="-25000" dirty="0"/>
              <a:t>2</a:t>
            </a:r>
            <a:r>
              <a:rPr lang="en-US" dirty="0"/>
              <a:t> capsule up to 2.1 mm in diameter</a:t>
            </a:r>
          </a:p>
          <a:p>
            <a:r>
              <a:rPr lang="en-US" dirty="0"/>
              <a:t>The diffusion filling process allows for precisely-tuned gas fills that may not be practically adapted to the NIF shot-time gas fill system</a:t>
            </a:r>
          </a:p>
          <a:p>
            <a:r>
              <a:rPr lang="en-US" dirty="0"/>
              <a:t>Max fuel pressure is limited only by capsule burst and not NIF gas delivery rating</a:t>
            </a:r>
          </a:p>
          <a:p>
            <a:r>
              <a:rPr lang="en-US" dirty="0"/>
              <a:t>ability to suppress DT yield using high-Z noble gas fill dopants.</a:t>
            </a:r>
          </a:p>
        </p:txBody>
      </p:sp>
      <p:pic>
        <p:nvPicPr>
          <p:cNvPr id="8" name="Picture 5" descr="image001">
            <a:extLst>
              <a:ext uri="{FF2B5EF4-FFF2-40B4-BE49-F238E27FC236}">
                <a16:creationId xmlns:a16="http://schemas.microsoft.com/office/drawing/2014/main" id="{80F341A3-5D11-4BB2-B1BB-9B6BD37F1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01" t="2993" r="36192" b="37836"/>
          <a:stretch/>
        </p:blipFill>
        <p:spPr bwMode="auto">
          <a:xfrm rot="5400000">
            <a:off x="1384178" y="3573572"/>
            <a:ext cx="1591050" cy="3445696"/>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9" name="Text Box 282">
            <a:extLst>
              <a:ext uri="{FF2B5EF4-FFF2-40B4-BE49-F238E27FC236}">
                <a16:creationId xmlns:a16="http://schemas.microsoft.com/office/drawing/2014/main" id="{A9FACB0E-D603-4550-BE7B-7B06FE160B02}"/>
              </a:ext>
            </a:extLst>
          </p:cNvPr>
          <p:cNvSpPr txBox="1">
            <a:spLocks noChangeAspect="1" noChangeArrowheads="1"/>
          </p:cNvSpPr>
          <p:nvPr/>
        </p:nvSpPr>
        <p:spPr bwMode="auto">
          <a:xfrm>
            <a:off x="916460" y="5801226"/>
            <a:ext cx="542603" cy="200055"/>
          </a:xfrm>
          <a:prstGeom prst="rect">
            <a:avLst/>
          </a:prstGeom>
          <a:solidFill>
            <a:schemeClr val="bg1"/>
          </a:solidFill>
          <a:ln w="9525">
            <a:noFill/>
            <a:miter lim="800000"/>
            <a:headEnd/>
            <a:tailEnd/>
          </a:ln>
        </p:spPr>
        <p:txBody>
          <a:bodyPr wrap="square">
            <a:spAutoFit/>
          </a:bodyPr>
          <a:lstStyle/>
          <a:p>
            <a:pPr algn="ctr"/>
            <a:r>
              <a:rPr lang="en-US" sz="700" dirty="0">
                <a:latin typeface="Arial" charset="0"/>
              </a:rPr>
              <a:t>2.1 mm</a:t>
            </a:r>
          </a:p>
        </p:txBody>
      </p:sp>
      <p:sp>
        <p:nvSpPr>
          <p:cNvPr id="10" name="Line 279">
            <a:extLst>
              <a:ext uri="{FF2B5EF4-FFF2-40B4-BE49-F238E27FC236}">
                <a16:creationId xmlns:a16="http://schemas.microsoft.com/office/drawing/2014/main" id="{BD2D1B07-07E4-4F82-A6FE-F6D96C1AA353}"/>
              </a:ext>
            </a:extLst>
          </p:cNvPr>
          <p:cNvSpPr>
            <a:spLocks noChangeAspect="1" noChangeShapeType="1"/>
          </p:cNvSpPr>
          <p:nvPr/>
        </p:nvSpPr>
        <p:spPr bwMode="auto">
          <a:xfrm rot="10800000" flipV="1">
            <a:off x="1613597" y="5476180"/>
            <a:ext cx="0" cy="554296"/>
          </a:xfrm>
          <a:prstGeom prst="line">
            <a:avLst/>
          </a:prstGeom>
          <a:noFill/>
          <a:ln w="9525">
            <a:solidFill>
              <a:schemeClr val="tx1"/>
            </a:solidFill>
            <a:prstDash val="dash"/>
            <a:round/>
            <a:headEnd/>
            <a:tailEnd/>
          </a:ln>
        </p:spPr>
        <p:txBody>
          <a:bodyPr/>
          <a:lstStyle/>
          <a:p>
            <a:endParaRPr lang="en-US"/>
          </a:p>
        </p:txBody>
      </p:sp>
      <p:sp>
        <p:nvSpPr>
          <p:cNvPr id="11" name="Line 280">
            <a:extLst>
              <a:ext uri="{FF2B5EF4-FFF2-40B4-BE49-F238E27FC236}">
                <a16:creationId xmlns:a16="http://schemas.microsoft.com/office/drawing/2014/main" id="{C68C8692-3DE0-4141-A212-48AE78E88458}"/>
              </a:ext>
            </a:extLst>
          </p:cNvPr>
          <p:cNvSpPr>
            <a:spLocks noChangeAspect="1" noChangeShapeType="1"/>
          </p:cNvSpPr>
          <p:nvPr/>
        </p:nvSpPr>
        <p:spPr bwMode="auto">
          <a:xfrm rot="10800000" flipV="1">
            <a:off x="699820" y="5476180"/>
            <a:ext cx="0" cy="541469"/>
          </a:xfrm>
          <a:prstGeom prst="line">
            <a:avLst/>
          </a:prstGeom>
          <a:noFill/>
          <a:ln w="9525">
            <a:solidFill>
              <a:schemeClr val="tx1"/>
            </a:solidFill>
            <a:prstDash val="dash"/>
            <a:round/>
            <a:headEnd/>
            <a:tailEnd/>
          </a:ln>
        </p:spPr>
        <p:txBody>
          <a:bodyPr/>
          <a:lstStyle/>
          <a:p>
            <a:endParaRPr lang="en-US"/>
          </a:p>
        </p:txBody>
      </p:sp>
      <p:sp>
        <p:nvSpPr>
          <p:cNvPr id="12" name="Line 281">
            <a:extLst>
              <a:ext uri="{FF2B5EF4-FFF2-40B4-BE49-F238E27FC236}">
                <a16:creationId xmlns:a16="http://schemas.microsoft.com/office/drawing/2014/main" id="{AEBACFC5-4E5A-4C85-ACC7-1B49A81E8F6C}"/>
              </a:ext>
            </a:extLst>
          </p:cNvPr>
          <p:cNvSpPr>
            <a:spLocks noChangeAspect="1" noChangeShapeType="1"/>
          </p:cNvSpPr>
          <p:nvPr/>
        </p:nvSpPr>
        <p:spPr bwMode="auto">
          <a:xfrm rot="10800000">
            <a:off x="1367331" y="5886690"/>
            <a:ext cx="257125" cy="0"/>
          </a:xfrm>
          <a:prstGeom prst="line">
            <a:avLst/>
          </a:prstGeom>
          <a:noFill/>
          <a:ln w="25400">
            <a:solidFill>
              <a:schemeClr val="tx1"/>
            </a:solidFill>
            <a:round/>
            <a:headEnd type="triangle" w="med" len="med"/>
            <a:tailEnd type="none" w="med" len="med"/>
          </a:ln>
        </p:spPr>
        <p:txBody>
          <a:bodyPr/>
          <a:lstStyle/>
          <a:p>
            <a:endParaRPr lang="en-US"/>
          </a:p>
        </p:txBody>
      </p:sp>
      <p:sp>
        <p:nvSpPr>
          <p:cNvPr id="13" name="Line 281">
            <a:extLst>
              <a:ext uri="{FF2B5EF4-FFF2-40B4-BE49-F238E27FC236}">
                <a16:creationId xmlns:a16="http://schemas.microsoft.com/office/drawing/2014/main" id="{558142C7-F66C-4A66-8E6B-03C5F56F6570}"/>
              </a:ext>
            </a:extLst>
          </p:cNvPr>
          <p:cNvSpPr>
            <a:spLocks noChangeAspect="1" noChangeShapeType="1"/>
          </p:cNvSpPr>
          <p:nvPr/>
        </p:nvSpPr>
        <p:spPr bwMode="auto">
          <a:xfrm rot="10800000" flipH="1">
            <a:off x="742299" y="5898911"/>
            <a:ext cx="246310" cy="0"/>
          </a:xfrm>
          <a:prstGeom prst="line">
            <a:avLst/>
          </a:prstGeom>
          <a:noFill/>
          <a:ln w="25400">
            <a:solidFill>
              <a:schemeClr val="tx1"/>
            </a:solidFill>
            <a:round/>
            <a:headEnd type="triangle" w="med" len="med"/>
            <a:tailEnd type="none" w="med" len="med"/>
          </a:ln>
        </p:spPr>
        <p:txBody>
          <a:bodyPr/>
          <a:lstStyle/>
          <a:p>
            <a:endParaRPr lang="en-US"/>
          </a:p>
        </p:txBody>
      </p:sp>
      <p:sp>
        <p:nvSpPr>
          <p:cNvPr id="14" name="Text Box 282">
            <a:extLst>
              <a:ext uri="{FF2B5EF4-FFF2-40B4-BE49-F238E27FC236}">
                <a16:creationId xmlns:a16="http://schemas.microsoft.com/office/drawing/2014/main" id="{EC4E4AC8-531C-4CA5-8A26-9CA6E9ED8EDC}"/>
              </a:ext>
            </a:extLst>
          </p:cNvPr>
          <p:cNvSpPr txBox="1">
            <a:spLocks noChangeAspect="1" noChangeArrowheads="1"/>
          </p:cNvSpPr>
          <p:nvPr/>
        </p:nvSpPr>
        <p:spPr bwMode="auto">
          <a:xfrm>
            <a:off x="817447" y="5241716"/>
            <a:ext cx="513038" cy="211721"/>
          </a:xfrm>
          <a:prstGeom prst="rect">
            <a:avLst/>
          </a:prstGeom>
          <a:noFill/>
          <a:ln w="9525">
            <a:noFill/>
            <a:miter lim="800000"/>
            <a:headEnd/>
            <a:tailEnd/>
          </a:ln>
        </p:spPr>
        <p:txBody>
          <a:bodyPr wrap="none">
            <a:spAutoFit/>
          </a:bodyPr>
          <a:lstStyle/>
          <a:p>
            <a:r>
              <a:rPr lang="en-US" sz="1000" dirty="0">
                <a:latin typeface="Arial" charset="0"/>
              </a:rPr>
              <a:t>DT gas</a:t>
            </a:r>
          </a:p>
        </p:txBody>
      </p:sp>
      <p:sp>
        <p:nvSpPr>
          <p:cNvPr id="15" name="Text Box 282">
            <a:extLst>
              <a:ext uri="{FF2B5EF4-FFF2-40B4-BE49-F238E27FC236}">
                <a16:creationId xmlns:a16="http://schemas.microsoft.com/office/drawing/2014/main" id="{DCD1AA01-FB0E-4C69-B6E8-CB44C6BB3EEA}"/>
              </a:ext>
            </a:extLst>
          </p:cNvPr>
          <p:cNvSpPr txBox="1">
            <a:spLocks noChangeAspect="1" noChangeArrowheads="1"/>
          </p:cNvSpPr>
          <p:nvPr/>
        </p:nvSpPr>
        <p:spPr bwMode="auto">
          <a:xfrm>
            <a:off x="1639852" y="4590021"/>
            <a:ext cx="383469" cy="211721"/>
          </a:xfrm>
          <a:prstGeom prst="rect">
            <a:avLst/>
          </a:prstGeom>
          <a:noFill/>
          <a:ln w="9525">
            <a:noFill/>
            <a:miter lim="800000"/>
            <a:headEnd/>
            <a:tailEnd/>
          </a:ln>
        </p:spPr>
        <p:txBody>
          <a:bodyPr wrap="none">
            <a:spAutoFit/>
          </a:bodyPr>
          <a:lstStyle/>
          <a:p>
            <a:r>
              <a:rPr lang="en-US" sz="1000" dirty="0">
                <a:latin typeface="Arial" charset="0"/>
              </a:rPr>
              <a:t>SiO</a:t>
            </a:r>
            <a:r>
              <a:rPr lang="en-US" sz="1000" baseline="-25000" dirty="0">
                <a:latin typeface="Arial" charset="0"/>
              </a:rPr>
              <a:t>2</a:t>
            </a:r>
          </a:p>
        </p:txBody>
      </p:sp>
      <p:cxnSp>
        <p:nvCxnSpPr>
          <p:cNvPr id="16" name="Straight Arrow Connector 15">
            <a:extLst>
              <a:ext uri="{FF2B5EF4-FFF2-40B4-BE49-F238E27FC236}">
                <a16:creationId xmlns:a16="http://schemas.microsoft.com/office/drawing/2014/main" id="{D47C1501-F5DE-46F7-A3EA-2DA968077323}"/>
              </a:ext>
            </a:extLst>
          </p:cNvPr>
          <p:cNvCxnSpPr/>
          <p:nvPr/>
        </p:nvCxnSpPr>
        <p:spPr>
          <a:xfrm flipH="1">
            <a:off x="1495893" y="4738413"/>
            <a:ext cx="197931" cy="266362"/>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8" name="Content Placeholder 6">
            <a:extLst>
              <a:ext uri="{FF2B5EF4-FFF2-40B4-BE49-F238E27FC236}">
                <a16:creationId xmlns:a16="http://schemas.microsoft.com/office/drawing/2014/main" id="{84DC6D7D-43F2-4238-B6D8-541848B7A743}"/>
              </a:ext>
            </a:extLst>
          </p:cNvPr>
          <p:cNvGraphicFramePr>
            <a:graphicFrameLocks noGrp="1"/>
          </p:cNvGraphicFramePr>
          <p:nvPr>
            <p:ph idx="1"/>
            <p:extLst>
              <p:ext uri="{D42A27DB-BD31-4B8C-83A1-F6EECF244321}">
                <p14:modId xmlns:p14="http://schemas.microsoft.com/office/powerpoint/2010/main" val="2809138985"/>
              </p:ext>
            </p:extLst>
          </p:nvPr>
        </p:nvGraphicFramePr>
        <p:xfrm>
          <a:off x="457200" y="1418493"/>
          <a:ext cx="3445696" cy="2979420"/>
        </p:xfrm>
        <a:graphic>
          <a:graphicData uri="http://schemas.openxmlformats.org/drawingml/2006/table">
            <a:tbl>
              <a:tblPr/>
              <a:tblGrid>
                <a:gridCol w="359507">
                  <a:extLst>
                    <a:ext uri="{9D8B030D-6E8A-4147-A177-3AD203B41FA5}">
                      <a16:colId xmlns:a16="http://schemas.microsoft.com/office/drawing/2014/main" val="1260038322"/>
                    </a:ext>
                  </a:extLst>
                </a:gridCol>
                <a:gridCol w="2241233">
                  <a:extLst>
                    <a:ext uri="{9D8B030D-6E8A-4147-A177-3AD203B41FA5}">
                      <a16:colId xmlns:a16="http://schemas.microsoft.com/office/drawing/2014/main" val="2460584160"/>
                    </a:ext>
                  </a:extLst>
                </a:gridCol>
                <a:gridCol w="844956">
                  <a:extLst>
                    <a:ext uri="{9D8B030D-6E8A-4147-A177-3AD203B41FA5}">
                      <a16:colId xmlns:a16="http://schemas.microsoft.com/office/drawing/2014/main" val="1740618355"/>
                    </a:ext>
                  </a:extLst>
                </a:gridCol>
              </a:tblGrid>
              <a:tr h="98664">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050" b="1" i="0" u="none" strike="noStrike">
                          <a:solidFill>
                            <a:srgbClr val="000000"/>
                          </a:solidFill>
                          <a:effectLst/>
                          <a:latin typeface="Calibri" panose="020F0502020204030204" pitchFamily="34" charset="0"/>
                        </a:rPr>
                        <a:t>DDEP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95375">
                <a:tc rowSpan="6">
                  <a:txBody>
                    <a:bodyPr/>
                    <a:lstStyle/>
                    <a:p>
                      <a:pPr algn="l" rtl="0" fontAlgn="ctr"/>
                      <a:r>
                        <a:rPr lang="en-US" sz="100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marL="182880" algn="l" rtl="0" fontAlgn="ctr"/>
                      <a:r>
                        <a:rPr lang="en-US" sz="1050" b="0" i="0" u="none" strike="noStrike" dirty="0">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7600</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room</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0.82</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0.01</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274320" algn="l" rtl="0" fontAlgn="ctr"/>
                      <a:r>
                        <a:rPr lang="en-US" sz="100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182880" algn="l" rtl="0" fontAlgn="ctr"/>
                      <a:r>
                        <a:rPr lang="en-US" sz="1050" b="0" i="0" u="none" strike="noStrike">
                          <a:solidFill>
                            <a:srgbClr val="000000"/>
                          </a:solidFill>
                          <a:effectLst/>
                          <a:latin typeface="Calibri" panose="020F0502020204030204" pitchFamily="34" charset="0"/>
                        </a:rPr>
                        <a:t>9</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95375">
                <a:tc rowSpan="7">
                  <a:txBody>
                    <a:bodyPr/>
                    <a:lstStyle/>
                    <a:p>
                      <a:pPr marL="0" algn="ctr" rtl="0" eaLnBrk="1" fontAlgn="ctr" latinLnBrk="0" hangingPunct="1"/>
                      <a:r>
                        <a:rPr lang="en-US" sz="1000" b="1" i="0" u="none" strike="noStrike" dirty="0">
                          <a:solidFill>
                            <a:srgbClr val="000000"/>
                          </a:solidFill>
                          <a:effectLst/>
                          <a:latin typeface="Calibri" panose="020F0502020204030204" pitchFamily="34" charset="0"/>
                        </a:rPr>
                        <a:t> </a:t>
                      </a:r>
                      <a:r>
                        <a:rPr kumimoji="0" lang="en-US" sz="100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marL="182880" algn="l" rtl="0" fontAlgn="ctr"/>
                      <a:r>
                        <a:rPr lang="en-US" sz="1050" b="0" i="0" u="none" strike="noStrike" dirty="0">
                          <a:solidFill>
                            <a:srgbClr val="000000"/>
                          </a:solidFill>
                          <a:effectLst/>
                          <a:latin typeface="Calibri" panose="020F0502020204030204" pitchFamily="34" charset="0"/>
                        </a:rPr>
                        <a:t>8 x 10</a:t>
                      </a:r>
                      <a:r>
                        <a:rPr lang="en-US" sz="1050" b="0" i="0" u="none" strike="noStrike" baseline="30000" dirty="0">
                          <a:solidFill>
                            <a:srgbClr val="000000"/>
                          </a:solidFill>
                          <a:effectLst/>
                          <a:latin typeface="Calibri" panose="020F0502020204030204" pitchFamily="34" charset="0"/>
                        </a:rPr>
                        <a:t>14</a:t>
                      </a:r>
                      <a:endParaRPr lang="en-US" sz="1050" b="0" i="0" u="none" strike="noStrike" dirty="0">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1" u="none" strike="noStrike" dirty="0" err="1">
                          <a:solidFill>
                            <a:srgbClr val="000000"/>
                          </a:solidFill>
                          <a:effectLst/>
                          <a:latin typeface="Calibri" panose="020F0502020204030204" pitchFamily="34" charset="0"/>
                        </a:rPr>
                        <a:t>Ť</a:t>
                      </a:r>
                      <a:r>
                        <a:rPr lang="en-US" sz="1000" b="0" i="1" u="none" strike="noStrike" baseline="-25000" dirty="0" err="1">
                          <a:solidFill>
                            <a:srgbClr val="000000"/>
                          </a:solidFill>
                          <a:effectLst/>
                          <a:latin typeface="Calibri" panose="020F0502020204030204" pitchFamily="34" charset="0"/>
                        </a:rPr>
                        <a:t>ion</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keV</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7</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burn width (</a:t>
                      </a:r>
                      <a:r>
                        <a:rPr lang="en-US" sz="1000" b="0" i="0" u="none" strike="noStrike" dirty="0" err="1">
                          <a:solidFill>
                            <a:srgbClr val="000000"/>
                          </a:solidFill>
                          <a:effectLst/>
                          <a:latin typeface="Calibri" panose="020F0502020204030204" pitchFamily="34" charset="0"/>
                        </a:rPr>
                        <a:t>ps</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neutron volume (mm</a:t>
                      </a:r>
                      <a:r>
                        <a:rPr lang="en-US" sz="1000" b="0" i="0" u="none" strike="noStrike" baseline="30000" dirty="0">
                          <a:solidFill>
                            <a:srgbClr val="000000"/>
                          </a:solidFill>
                          <a:effectLst/>
                          <a:latin typeface="Calibri" panose="020F0502020204030204" pitchFamily="34" charset="0"/>
                        </a:rPr>
                        <a:t>3</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157862">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4</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5</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95375">
                <a:tc rowSpan="4">
                  <a:txBody>
                    <a:bodyPr/>
                    <a:lstStyle/>
                    <a:p>
                      <a:pPr algn="ctr" rtl="0" fontAlgn="ctr"/>
                      <a:r>
                        <a:rPr lang="en-US" sz="100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10</a:t>
                      </a:r>
                      <a:r>
                        <a:rPr lang="en-US" sz="1000" b="0" i="0" u="none" strike="noStrike" baseline="30000" dirty="0">
                          <a:solidFill>
                            <a:srgbClr val="000000"/>
                          </a:solidFill>
                          <a:effectLst/>
                          <a:latin typeface="Calibri" panose="020F0502020204030204" pitchFamily="34" charset="0"/>
                        </a:rPr>
                        <a:t>15</a:t>
                      </a:r>
                      <a:r>
                        <a:rPr lang="en-US" sz="100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marL="182880" algn="l" rtl="0" fontAlgn="ctr"/>
                      <a:r>
                        <a:rPr lang="en-US" sz="1050" b="0" i="0" u="none" strike="noStrike">
                          <a:solidFill>
                            <a:srgbClr val="000000"/>
                          </a:solidFill>
                          <a:effectLst/>
                          <a:latin typeface="Calibri" panose="020F0502020204030204" pitchFamily="34" charset="0"/>
                        </a:rPr>
                        <a:t>80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marL="182880" algn="l" rtl="0" fontAlgn="ctr"/>
                      <a:r>
                        <a:rPr lang="en-US" sz="1050" b="0" i="0" u="none" strike="noStrike">
                          <a:solidFill>
                            <a:srgbClr val="000000"/>
                          </a:solidFill>
                          <a:effectLst/>
                          <a:latin typeface="Calibri" panose="020F0502020204030204" pitchFamily="34" charset="0"/>
                        </a:rPr>
                        <a:t>n/y</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182880" algn="l" rtl="0" fontAlgn="ctr"/>
                      <a:r>
                        <a:rPr lang="en-US" sz="1000" b="0" i="0" u="none" strike="noStrike" dirty="0">
                          <a:solidFill>
                            <a:srgbClr val="000000"/>
                          </a:solidFill>
                          <a:effectLst/>
                          <a:latin typeface="Calibri" panose="020F0502020204030204" pitchFamily="34" charset="0"/>
                        </a:rPr>
                        <a:t>4.0 x 10</a:t>
                      </a:r>
                      <a:r>
                        <a:rPr lang="en-US" sz="1000" b="0" i="0" u="none" strike="noStrike" baseline="30000" dirty="0">
                          <a:solidFill>
                            <a:srgbClr val="000000"/>
                          </a:solidFill>
                          <a:effectLst/>
                          <a:latin typeface="Calibri" panose="020F0502020204030204" pitchFamily="34" charset="0"/>
                        </a:rPr>
                        <a:t>12</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98664">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non-destructive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182880" algn="l" rtl="0" fontAlgn="ctr"/>
                      <a:r>
                        <a:rPr lang="en-US" sz="1000" b="0" i="0" u="none" strike="noStrike" dirty="0">
                          <a:solidFill>
                            <a:srgbClr val="000000"/>
                          </a:solidFill>
                          <a:effectLst/>
                          <a:latin typeface="Calibri" panose="020F0502020204030204" pitchFamily="34" charset="0"/>
                        </a:rPr>
                        <a:t>2.5 x 10</a:t>
                      </a:r>
                      <a:r>
                        <a:rPr lang="en-US" sz="1000" b="0" i="0" u="none" strike="noStrike" baseline="30000" dirty="0">
                          <a:solidFill>
                            <a:srgbClr val="000000"/>
                          </a:solidFill>
                          <a:effectLst/>
                          <a:latin typeface="Calibri" panose="020F0502020204030204" pitchFamily="34" charset="0"/>
                        </a:rPr>
                        <a:t>12</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spTree>
    <p:extLst>
      <p:ext uri="{BB962C8B-B14F-4D97-AF65-F5344CB8AC3E}">
        <p14:creationId xmlns:p14="http://schemas.microsoft.com/office/powerpoint/2010/main" val="3893367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7DE9-3BD9-4189-9D45-3E3DC4CD023E}"/>
              </a:ext>
            </a:extLst>
          </p:cNvPr>
          <p:cNvSpPr>
            <a:spLocks noGrp="1"/>
          </p:cNvSpPr>
          <p:nvPr>
            <p:ph type="title"/>
          </p:nvPr>
        </p:nvSpPr>
        <p:spPr/>
        <p:txBody>
          <a:bodyPr/>
          <a:lstStyle/>
          <a:p>
            <a:r>
              <a:rPr lang="en-US" dirty="0"/>
              <a:t>NIF Neutron Sources: Indirect Drive</a:t>
            </a:r>
          </a:p>
        </p:txBody>
      </p:sp>
      <p:sp>
        <p:nvSpPr>
          <p:cNvPr id="4" name="Content Placeholder 3">
            <a:extLst>
              <a:ext uri="{FF2B5EF4-FFF2-40B4-BE49-F238E27FC236}">
                <a16:creationId xmlns:a16="http://schemas.microsoft.com/office/drawing/2014/main" id="{486C2AD5-68A9-492C-BF83-F9F83FEADBF0}"/>
              </a:ext>
            </a:extLst>
          </p:cNvPr>
          <p:cNvSpPr>
            <a:spLocks noGrp="1"/>
          </p:cNvSpPr>
          <p:nvPr>
            <p:ph idx="10"/>
          </p:nvPr>
        </p:nvSpPr>
        <p:spPr>
          <a:xfrm>
            <a:off x="4718649" y="1436688"/>
            <a:ext cx="3968496" cy="4479558"/>
          </a:xfrm>
        </p:spPr>
        <p:txBody>
          <a:bodyPr>
            <a:normAutofit fontScale="85000" lnSpcReduction="10000"/>
          </a:bodyPr>
          <a:lstStyle/>
          <a:p>
            <a:r>
              <a:rPr lang="en-US" dirty="0"/>
              <a:t>indirect drive smooths the radiation profile impinging on the ablating surface substantially. </a:t>
            </a:r>
          </a:p>
          <a:p>
            <a:r>
              <a:rPr lang="en-US" dirty="0"/>
              <a:t>has been the choice of the NIF ICF ignition science program. </a:t>
            </a:r>
          </a:p>
          <a:p>
            <a:r>
              <a:rPr lang="en-US" dirty="0"/>
              <a:t>Indirect drive neutron sources have been developed and tested over a wide range of neutron yield and output spectrum parameters.</a:t>
            </a:r>
          </a:p>
          <a:p>
            <a:r>
              <a:rPr lang="en-US" dirty="0"/>
              <a:t>The target assemblies are relatively massive, therefore limiting the minimum source-experiment standoff.</a:t>
            </a:r>
          </a:p>
        </p:txBody>
      </p:sp>
      <p:pic>
        <p:nvPicPr>
          <p:cNvPr id="8" name="Picture 19" descr="Hohlraum simplified.png">
            <a:extLst>
              <a:ext uri="{FF2B5EF4-FFF2-40B4-BE49-F238E27FC236}">
                <a16:creationId xmlns:a16="http://schemas.microsoft.com/office/drawing/2014/main" id="{D924E498-B1E9-486E-A0F4-D9E2A327D31C}"/>
              </a:ext>
            </a:extLst>
          </p:cNvPr>
          <p:cNvPicPr>
            <a:picLocks noGrp="1" noChangeAspect="1"/>
          </p:cNvPicPr>
          <p:nvPr>
            <p:ph idx="1"/>
          </p:nvPr>
        </p:nvPicPr>
        <p:blipFill>
          <a:blip r:embed="rId2" cstate="print"/>
          <a:srcRect/>
          <a:stretch>
            <a:fillRect/>
          </a:stretch>
        </p:blipFill>
        <p:spPr bwMode="auto">
          <a:xfrm>
            <a:off x="308059" y="1387452"/>
            <a:ext cx="5324715" cy="4561619"/>
          </a:xfrm>
          <a:prstGeom prst="rect">
            <a:avLst/>
          </a:prstGeom>
          <a:noFill/>
          <a:ln w="9525">
            <a:noFill/>
            <a:miter lim="800000"/>
            <a:headEnd/>
            <a:tailEnd/>
          </a:ln>
        </p:spPr>
      </p:pic>
    </p:spTree>
    <p:extLst>
      <p:ext uri="{BB962C8B-B14F-4D97-AF65-F5344CB8AC3E}">
        <p14:creationId xmlns:p14="http://schemas.microsoft.com/office/powerpoint/2010/main" val="162069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E725-F842-4403-BCC4-B256AC11F0D3}"/>
              </a:ext>
            </a:extLst>
          </p:cNvPr>
          <p:cNvSpPr>
            <a:spLocks noGrp="1"/>
          </p:cNvSpPr>
          <p:nvPr>
            <p:ph type="title"/>
          </p:nvPr>
        </p:nvSpPr>
        <p:spPr/>
        <p:txBody>
          <a:bodyPr/>
          <a:lstStyle/>
          <a:p>
            <a:r>
              <a:rPr lang="en-US" dirty="0"/>
              <a:t>NIF Neutron Sources: indirect drive exploding pusher (IDEP)</a:t>
            </a:r>
          </a:p>
        </p:txBody>
      </p:sp>
      <p:sp>
        <p:nvSpPr>
          <p:cNvPr id="4" name="Content Placeholder 3">
            <a:extLst>
              <a:ext uri="{FF2B5EF4-FFF2-40B4-BE49-F238E27FC236}">
                <a16:creationId xmlns:a16="http://schemas.microsoft.com/office/drawing/2014/main" id="{C5FA6863-B2F2-461B-B200-427196A14FB4}"/>
              </a:ext>
            </a:extLst>
          </p:cNvPr>
          <p:cNvSpPr>
            <a:spLocks noGrp="1"/>
          </p:cNvSpPr>
          <p:nvPr>
            <p:ph idx="10"/>
          </p:nvPr>
        </p:nvSpPr>
        <p:spPr>
          <a:xfrm>
            <a:off x="4718649" y="1436688"/>
            <a:ext cx="3968496" cy="4881532"/>
          </a:xfrm>
        </p:spPr>
        <p:txBody>
          <a:bodyPr>
            <a:normAutofit fontScale="92500" lnSpcReduction="20000"/>
          </a:bodyPr>
          <a:lstStyle/>
          <a:p>
            <a:r>
              <a:rPr lang="en-US" dirty="0"/>
              <a:t>By designing the capsule and laser around a minimum of ablator mass remining, a neutron source with negligible capsule or room return scatter can be created.</a:t>
            </a:r>
          </a:p>
          <a:p>
            <a:r>
              <a:rPr lang="en-US" dirty="0"/>
              <a:t>Because the target assembly relies on a hohlraum, experimenters have been successful using the hohlraum thermomechanical package as a mounting surface to conduct neutron experiments on small samples of materials, which are collected as debris postshot using standard nuclear forensic techniques.</a:t>
            </a:r>
          </a:p>
        </p:txBody>
      </p:sp>
      <p:pic>
        <p:nvPicPr>
          <p:cNvPr id="7" name="Picture 2" descr="C:\Users\yeamans1\Desktop\Documents\shot planning\N_NF_IDExPsh_DT_S02\target photos\IMG_5593aa-sm.jpg">
            <a:extLst>
              <a:ext uri="{FF2B5EF4-FFF2-40B4-BE49-F238E27FC236}">
                <a16:creationId xmlns:a16="http://schemas.microsoft.com/office/drawing/2014/main" id="{F5875523-60F5-406C-A6CF-D76DD35F15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9178" b="21159"/>
          <a:stretch/>
        </p:blipFill>
        <p:spPr bwMode="auto">
          <a:xfrm>
            <a:off x="465826" y="4650736"/>
            <a:ext cx="4030287" cy="14960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ontent Placeholder 6">
            <a:extLst>
              <a:ext uri="{FF2B5EF4-FFF2-40B4-BE49-F238E27FC236}">
                <a16:creationId xmlns:a16="http://schemas.microsoft.com/office/drawing/2014/main" id="{BBEF8686-77C2-41FC-9979-E5D1F295DF03}"/>
              </a:ext>
            </a:extLst>
          </p:cNvPr>
          <p:cNvGraphicFramePr>
            <a:graphicFrameLocks noGrp="1"/>
          </p:cNvGraphicFramePr>
          <p:nvPr>
            <p:ph idx="1"/>
            <p:extLst>
              <p:ext uri="{D42A27DB-BD31-4B8C-83A1-F6EECF244321}">
                <p14:modId xmlns:p14="http://schemas.microsoft.com/office/powerpoint/2010/main" val="481532498"/>
              </p:ext>
            </p:extLst>
          </p:nvPr>
        </p:nvGraphicFramePr>
        <p:xfrm>
          <a:off x="465827" y="1436688"/>
          <a:ext cx="4032499" cy="3003337"/>
        </p:xfrm>
        <a:graphic>
          <a:graphicData uri="http://schemas.openxmlformats.org/drawingml/2006/table">
            <a:tbl>
              <a:tblPr/>
              <a:tblGrid>
                <a:gridCol w="359507">
                  <a:extLst>
                    <a:ext uri="{9D8B030D-6E8A-4147-A177-3AD203B41FA5}">
                      <a16:colId xmlns:a16="http://schemas.microsoft.com/office/drawing/2014/main" val="1260038322"/>
                    </a:ext>
                  </a:extLst>
                </a:gridCol>
                <a:gridCol w="2769444">
                  <a:extLst>
                    <a:ext uri="{9D8B030D-6E8A-4147-A177-3AD203B41FA5}">
                      <a16:colId xmlns:a16="http://schemas.microsoft.com/office/drawing/2014/main" val="2460584160"/>
                    </a:ext>
                  </a:extLst>
                </a:gridCol>
                <a:gridCol w="903548">
                  <a:extLst>
                    <a:ext uri="{9D8B030D-6E8A-4147-A177-3AD203B41FA5}">
                      <a16:colId xmlns:a16="http://schemas.microsoft.com/office/drawing/2014/main" val="4204584085"/>
                    </a:ext>
                  </a:extLst>
                </a:gridCol>
              </a:tblGrid>
              <a:tr h="109405">
                <a:tc>
                  <a:txBody>
                    <a:bodyPr/>
                    <a:lstStyle/>
                    <a:p>
                      <a:pPr algn="l" rtl="0" fontAlgn="ctr"/>
                      <a:r>
                        <a:rPr lang="en-US" sz="105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50" b="1" i="0" u="none" strike="noStrike">
                          <a:solidFill>
                            <a:srgbClr val="000000"/>
                          </a:solidFill>
                          <a:effectLst/>
                          <a:latin typeface="Calibri" panose="020F0502020204030204" pitchFamily="34" charset="0"/>
                        </a:rPr>
                        <a:t>IDEP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105757">
                <a:tc rowSpan="6">
                  <a:txBody>
                    <a:bodyPr/>
                    <a:lstStyle/>
                    <a:p>
                      <a:pPr algn="l" rtl="0" fontAlgn="ctr"/>
                      <a:r>
                        <a:rPr lang="en-US" sz="105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05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algn="l" rtl="0" fontAlgn="ctr"/>
                      <a:r>
                        <a:rPr lang="en-US" sz="1050" b="0" i="0" u="none" strike="noStrike">
                          <a:solidFill>
                            <a:srgbClr val="000000"/>
                          </a:solidFill>
                          <a:effectLst/>
                          <a:latin typeface="Calibri" panose="020F0502020204030204" pitchFamily="34" charset="0"/>
                        </a:rPr>
                        <a:t>2487</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05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algn="l" rtl="0" fontAlgn="ctr"/>
                      <a:r>
                        <a:rPr lang="en-US" sz="1050" b="0" i="0" u="none" strike="noStrike">
                          <a:solidFill>
                            <a:srgbClr val="000000"/>
                          </a:solidFill>
                          <a:effectLst/>
                          <a:latin typeface="Calibri" panose="020F0502020204030204" pitchFamily="34" charset="0"/>
                        </a:rPr>
                        <a:t>0.71</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0.027</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457200" algn="l" rtl="0" fontAlgn="ctr"/>
                      <a:r>
                        <a:rPr lang="en-US" sz="105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050" b="0" i="0" u="none" strike="noStrike">
                          <a:solidFill>
                            <a:srgbClr val="000000"/>
                          </a:solidFill>
                          <a:effectLst/>
                          <a:latin typeface="Calibri" panose="020F0502020204030204" pitchFamily="34" charset="0"/>
                        </a:rPr>
                        <a:t>16</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105757">
                <a:tc rowSpan="7">
                  <a:txBody>
                    <a:bodyPr/>
                    <a:lstStyle/>
                    <a:p>
                      <a:pPr marL="0" algn="ctr" rtl="0" eaLnBrk="1" fontAlgn="ctr" latinLnBrk="0" hangingPunct="1"/>
                      <a:r>
                        <a:rPr lang="en-US" sz="1050" b="1" i="0" u="none" strike="noStrike" dirty="0">
                          <a:solidFill>
                            <a:srgbClr val="000000"/>
                          </a:solidFill>
                          <a:effectLst/>
                          <a:latin typeface="Calibri" panose="020F0502020204030204" pitchFamily="34" charset="0"/>
                        </a:rPr>
                        <a:t> </a:t>
                      </a:r>
                      <a:r>
                        <a:rPr kumimoji="0" lang="en-US" sz="105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5.5 x 10</a:t>
                      </a:r>
                      <a:r>
                        <a:rPr lang="en-US" sz="1050" b="0" i="0" u="none" strike="noStrike" baseline="30000">
                          <a:solidFill>
                            <a:srgbClr val="000000"/>
                          </a:solidFill>
                          <a:effectLst/>
                          <a:latin typeface="Calibri" panose="020F0502020204030204" pitchFamily="34" charset="0"/>
                        </a:rPr>
                        <a:t>14</a:t>
                      </a:r>
                      <a:endParaRPr lang="en-US" sz="105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10575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050" b="0" i="1" u="none" strike="noStrike" dirty="0" err="1">
                          <a:solidFill>
                            <a:srgbClr val="000000"/>
                          </a:solidFill>
                          <a:effectLst/>
                          <a:latin typeface="Calibri" panose="020F0502020204030204" pitchFamily="34" charset="0"/>
                        </a:rPr>
                        <a:t>Ť</a:t>
                      </a:r>
                      <a:r>
                        <a:rPr lang="en-US" sz="1050" b="0" i="1" u="none" strike="noStrike" baseline="-25000" dirty="0" err="1">
                          <a:solidFill>
                            <a:srgbClr val="000000"/>
                          </a:solidFill>
                          <a:effectLst/>
                          <a:latin typeface="Calibri" panose="020F0502020204030204" pitchFamily="34" charset="0"/>
                        </a:rPr>
                        <a:t>ion</a:t>
                      </a:r>
                      <a:r>
                        <a:rPr lang="en-US" sz="1050" b="0" i="0" u="none" strike="noStrike" dirty="0">
                          <a:solidFill>
                            <a:srgbClr val="000000"/>
                          </a:solidFill>
                          <a:effectLst/>
                          <a:latin typeface="Calibri" panose="020F0502020204030204" pitchFamily="34" charset="0"/>
                        </a:rPr>
                        <a:t> (</a:t>
                      </a:r>
                      <a:r>
                        <a:rPr lang="en-US" sz="1050" b="0" i="0" u="none" strike="noStrike" dirty="0" err="1">
                          <a:solidFill>
                            <a:srgbClr val="000000"/>
                          </a:solidFill>
                          <a:effectLst/>
                          <a:latin typeface="Calibri" panose="020F0502020204030204" pitchFamily="34" charset="0"/>
                        </a:rPr>
                        <a:t>keV</a:t>
                      </a:r>
                      <a:r>
                        <a:rPr lang="en-US" sz="105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50" b="0" i="0" u="none" strike="noStrike">
                          <a:solidFill>
                            <a:srgbClr val="000000"/>
                          </a:solidFill>
                          <a:effectLst/>
                          <a:latin typeface="Calibri" panose="020F0502020204030204" pitchFamily="34" charset="0"/>
                        </a:rPr>
                        <a:t>5</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10575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burn width (</a:t>
                      </a:r>
                      <a:r>
                        <a:rPr lang="en-US" sz="1050" b="0" i="0" u="none" strike="noStrike" dirty="0" err="1">
                          <a:solidFill>
                            <a:srgbClr val="000000"/>
                          </a:solidFill>
                          <a:effectLst/>
                          <a:latin typeface="Calibri" panose="020F0502020204030204" pitchFamily="34" charset="0"/>
                        </a:rPr>
                        <a:t>ps</a:t>
                      </a:r>
                      <a:r>
                        <a:rPr lang="en-US" sz="105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10575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050" b="0" i="0" u="none" strike="noStrike" dirty="0">
                          <a:solidFill>
                            <a:srgbClr val="000000"/>
                          </a:solidFill>
                          <a:effectLst/>
                          <a:latin typeface="Calibri" panose="020F0502020204030204" pitchFamily="34" charset="0"/>
                        </a:rPr>
                        <a:t>neutron volume (mm</a:t>
                      </a:r>
                      <a:r>
                        <a:rPr lang="en-US" sz="1050" b="0" i="0" u="none" strike="noStrike" baseline="30000" dirty="0">
                          <a:solidFill>
                            <a:srgbClr val="000000"/>
                          </a:solidFill>
                          <a:effectLst/>
                          <a:latin typeface="Calibri" panose="020F0502020204030204" pitchFamily="34" charset="0"/>
                        </a:rPr>
                        <a:t>3</a:t>
                      </a:r>
                      <a:r>
                        <a:rPr lang="en-US" sz="105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50" b="0" i="0" u="none" strike="noStrike">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17504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10575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05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algn="l" rtl="0" fontAlgn="ctr"/>
                      <a:r>
                        <a:rPr lang="en-US" sz="105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105757">
                <a:tc rowSpan="4">
                  <a:txBody>
                    <a:bodyPr/>
                    <a:lstStyle/>
                    <a:p>
                      <a:pPr algn="ctr" rtl="0" fontAlgn="ctr"/>
                      <a:r>
                        <a:rPr lang="en-US" sz="105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10</a:t>
                      </a:r>
                      <a:r>
                        <a:rPr lang="en-US" sz="1050" b="0" i="0" u="none" strike="noStrike" baseline="30000" dirty="0">
                          <a:solidFill>
                            <a:srgbClr val="000000"/>
                          </a:solidFill>
                          <a:effectLst/>
                          <a:latin typeface="Calibri" panose="020F0502020204030204" pitchFamily="34" charset="0"/>
                        </a:rPr>
                        <a:t>15</a:t>
                      </a:r>
                      <a:r>
                        <a:rPr lang="en-US" sz="105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050" b="0" i="0" u="none" strike="noStrike">
                          <a:solidFill>
                            <a:srgbClr val="000000"/>
                          </a:solidFill>
                          <a:effectLst/>
                          <a:latin typeface="Calibri" panose="020F0502020204030204" pitchFamily="34" charset="0"/>
                        </a:rPr>
                        <a:t>20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105757">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05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algn="l" rtl="0" fontAlgn="ctr"/>
                      <a:r>
                        <a:rPr lang="en-US" sz="1050" b="0" i="0" u="none" strike="noStrike">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105757">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fr-FR" sz="1050" b="0" i="0" u="none" strike="noStrike" dirty="0">
                          <a:solidFill>
                            <a:srgbClr val="000000"/>
                          </a:solidFill>
                          <a:effectLst/>
                          <a:latin typeface="Calibri" panose="020F0502020204030204" pitchFamily="34" charset="0"/>
                        </a:rPr>
                        <a:t>max fluence: destructive (n/cm</a:t>
                      </a:r>
                      <a:r>
                        <a:rPr lang="fr-FR" sz="1050" b="0" i="0" u="none" strike="noStrike" baseline="30000" dirty="0">
                          <a:solidFill>
                            <a:srgbClr val="000000"/>
                          </a:solidFill>
                          <a:effectLst/>
                          <a:latin typeface="Calibri" panose="020F0502020204030204" pitchFamily="34" charset="0"/>
                        </a:rPr>
                        <a:t>2</a:t>
                      </a:r>
                      <a:r>
                        <a:rPr lang="fr-FR" sz="105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dirty="0">
                          <a:solidFill>
                            <a:srgbClr val="000000"/>
                          </a:solidFill>
                          <a:effectLst/>
                          <a:latin typeface="Calibri" panose="020F0502020204030204" pitchFamily="34" charset="0"/>
                        </a:rPr>
                        <a:t>1.7 x 10</a:t>
                      </a:r>
                      <a:r>
                        <a:rPr lang="en-US" sz="1000" b="0" i="0" u="none" strike="noStrike" baseline="30000" dirty="0">
                          <a:solidFill>
                            <a:srgbClr val="000000"/>
                          </a:solidFill>
                          <a:effectLst/>
                          <a:latin typeface="Calibri" panose="020F0502020204030204" pitchFamily="34" charset="0"/>
                        </a:rPr>
                        <a:t>14</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10940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457200" algn="l" rtl="0" fontAlgn="ctr"/>
                      <a:r>
                        <a:rPr lang="fr-FR" sz="1050" b="0" i="0" u="none" strike="noStrike" dirty="0">
                          <a:solidFill>
                            <a:srgbClr val="000000"/>
                          </a:solidFill>
                          <a:effectLst/>
                          <a:latin typeface="Calibri" panose="020F0502020204030204" pitchFamily="34" charset="0"/>
                        </a:rPr>
                        <a:t>max fluence: non-destructive (n/cm</a:t>
                      </a:r>
                      <a:r>
                        <a:rPr lang="fr-FR" sz="1050" b="0" i="0" u="none" strike="noStrike" baseline="30000" dirty="0">
                          <a:solidFill>
                            <a:srgbClr val="000000"/>
                          </a:solidFill>
                          <a:effectLst/>
                          <a:latin typeface="Calibri" panose="020F0502020204030204" pitchFamily="34" charset="0"/>
                        </a:rPr>
                        <a:t>2</a:t>
                      </a:r>
                      <a:r>
                        <a:rPr lang="fr-FR" sz="105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4.4 x 10</a:t>
                      </a:r>
                      <a:r>
                        <a:rPr lang="en-US" sz="1000" b="0" i="0" u="none" strike="noStrike" baseline="30000" dirty="0">
                          <a:solidFill>
                            <a:srgbClr val="000000"/>
                          </a:solidFill>
                          <a:effectLst/>
                          <a:latin typeface="Calibri" panose="020F0502020204030204" pitchFamily="34" charset="0"/>
                        </a:rPr>
                        <a:t>11</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spTree>
    <p:extLst>
      <p:ext uri="{BB962C8B-B14F-4D97-AF65-F5344CB8AC3E}">
        <p14:creationId xmlns:p14="http://schemas.microsoft.com/office/powerpoint/2010/main" val="3991291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8B57-C5D5-4487-AF4B-09A0D3584F13}"/>
              </a:ext>
            </a:extLst>
          </p:cNvPr>
          <p:cNvSpPr>
            <a:spLocks noGrp="1"/>
          </p:cNvSpPr>
          <p:nvPr>
            <p:ph type="title"/>
          </p:nvPr>
        </p:nvSpPr>
        <p:spPr/>
        <p:txBody>
          <a:bodyPr/>
          <a:lstStyle/>
          <a:p>
            <a:r>
              <a:rPr lang="en-US" dirty="0"/>
              <a:t>NIF Neutron Sources: DT gas-filled Symcap</a:t>
            </a:r>
          </a:p>
        </p:txBody>
      </p:sp>
      <p:sp>
        <p:nvSpPr>
          <p:cNvPr id="4" name="Content Placeholder 3">
            <a:extLst>
              <a:ext uri="{FF2B5EF4-FFF2-40B4-BE49-F238E27FC236}">
                <a16:creationId xmlns:a16="http://schemas.microsoft.com/office/drawing/2014/main" id="{481533A4-F707-4B02-A179-0D892C68A260}"/>
              </a:ext>
            </a:extLst>
          </p:cNvPr>
          <p:cNvSpPr>
            <a:spLocks noGrp="1"/>
          </p:cNvSpPr>
          <p:nvPr>
            <p:ph idx="10"/>
          </p:nvPr>
        </p:nvSpPr>
        <p:spPr/>
        <p:txBody>
          <a:bodyPr>
            <a:normAutofit fontScale="85000" lnSpcReduction="20000"/>
          </a:bodyPr>
          <a:lstStyle/>
          <a:p>
            <a:r>
              <a:rPr lang="en-US" dirty="0"/>
              <a:t>cold capsule fill gas (32-128 K) allows fuel gas density up to 9 mg/cc </a:t>
            </a:r>
          </a:p>
          <a:p>
            <a:r>
              <a:rPr lang="en-US" dirty="0"/>
              <a:t>less complicated target operations and faster shot cycles than the layered platform.</a:t>
            </a:r>
          </a:p>
          <a:p>
            <a:r>
              <a:rPr lang="en-US" dirty="0"/>
              <a:t>HDC ablators may have DT yields up to 4.3 x 10</a:t>
            </a:r>
            <a:r>
              <a:rPr lang="en-US" baseline="30000" dirty="0"/>
              <a:t>15</a:t>
            </a:r>
            <a:r>
              <a:rPr lang="en-US" dirty="0"/>
              <a:t> </a:t>
            </a:r>
          </a:p>
          <a:p>
            <a:r>
              <a:rPr lang="en-US" dirty="0"/>
              <a:t>GDP plastic ablators have yielded up to 8 x 10</a:t>
            </a:r>
            <a:r>
              <a:rPr lang="en-US" baseline="30000" dirty="0"/>
              <a:t>14</a:t>
            </a:r>
            <a:r>
              <a:rPr lang="en-US" dirty="0"/>
              <a:t>, and may be doped with:</a:t>
            </a:r>
          </a:p>
          <a:p>
            <a:pPr lvl="1"/>
            <a:r>
              <a:rPr lang="en-US" dirty="0"/>
              <a:t> a wide variety of materials through ion implantation or deposition during the capsule growth</a:t>
            </a:r>
          </a:p>
          <a:p>
            <a:pPr lvl="1"/>
            <a:r>
              <a:rPr lang="en-US" dirty="0"/>
              <a:t>sub-microgram quantities of dopants for separated isotope cross section experiments</a:t>
            </a:r>
          </a:p>
          <a:p>
            <a:endParaRPr lang="en-US" dirty="0"/>
          </a:p>
        </p:txBody>
      </p:sp>
      <p:graphicFrame>
        <p:nvGraphicFramePr>
          <p:cNvPr id="9" name="Content Placeholder 6">
            <a:extLst>
              <a:ext uri="{FF2B5EF4-FFF2-40B4-BE49-F238E27FC236}">
                <a16:creationId xmlns:a16="http://schemas.microsoft.com/office/drawing/2014/main" id="{BA09FA53-EDCE-4F21-B4E6-6352918C0755}"/>
              </a:ext>
            </a:extLst>
          </p:cNvPr>
          <p:cNvGraphicFramePr>
            <a:graphicFrameLocks noGrp="1"/>
          </p:cNvGraphicFramePr>
          <p:nvPr>
            <p:ph idx="1"/>
            <p:extLst>
              <p:ext uri="{D42A27DB-BD31-4B8C-83A1-F6EECF244321}">
                <p14:modId xmlns:p14="http://schemas.microsoft.com/office/powerpoint/2010/main" val="3327254259"/>
              </p:ext>
            </p:extLst>
          </p:nvPr>
        </p:nvGraphicFramePr>
        <p:xfrm>
          <a:off x="457200" y="1418493"/>
          <a:ext cx="3708400" cy="3131820"/>
        </p:xfrm>
        <a:graphic>
          <a:graphicData uri="http://schemas.openxmlformats.org/drawingml/2006/table">
            <a:tbl>
              <a:tblPr/>
              <a:tblGrid>
                <a:gridCol w="303134">
                  <a:extLst>
                    <a:ext uri="{9D8B030D-6E8A-4147-A177-3AD203B41FA5}">
                      <a16:colId xmlns:a16="http://schemas.microsoft.com/office/drawing/2014/main" val="1260038322"/>
                    </a:ext>
                  </a:extLst>
                </a:gridCol>
                <a:gridCol w="1885174">
                  <a:extLst>
                    <a:ext uri="{9D8B030D-6E8A-4147-A177-3AD203B41FA5}">
                      <a16:colId xmlns:a16="http://schemas.microsoft.com/office/drawing/2014/main" val="2460584160"/>
                    </a:ext>
                  </a:extLst>
                </a:gridCol>
                <a:gridCol w="807628">
                  <a:extLst>
                    <a:ext uri="{9D8B030D-6E8A-4147-A177-3AD203B41FA5}">
                      <a16:colId xmlns:a16="http://schemas.microsoft.com/office/drawing/2014/main" val="1740618355"/>
                    </a:ext>
                  </a:extLst>
                </a:gridCol>
                <a:gridCol w="712464">
                  <a:extLst>
                    <a:ext uri="{9D8B030D-6E8A-4147-A177-3AD203B41FA5}">
                      <a16:colId xmlns:a16="http://schemas.microsoft.com/office/drawing/2014/main" val="2754308469"/>
                    </a:ext>
                  </a:extLst>
                </a:gridCol>
              </a:tblGrid>
              <a:tr h="98664">
                <a:tc>
                  <a:txBody>
                    <a:bodyPr/>
                    <a:lstStyle/>
                    <a:p>
                      <a:pPr algn="l" rtl="0" fontAlgn="ctr"/>
                      <a:r>
                        <a:rPr lang="en-US" sz="9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9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a:solidFill>
                            <a:srgbClr val="000000"/>
                          </a:solidFill>
                          <a:effectLst/>
                          <a:latin typeface="Calibri" panose="020F0502020204030204" pitchFamily="34" charset="0"/>
                        </a:rPr>
                        <a:t>CH Sym</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a:solidFill>
                            <a:srgbClr val="000000"/>
                          </a:solidFill>
                          <a:effectLst/>
                          <a:latin typeface="Calibri" panose="020F0502020204030204" pitchFamily="34" charset="0"/>
                        </a:rPr>
                        <a:t>HDC Sym</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95375">
                <a:tc rowSpan="6">
                  <a:txBody>
                    <a:bodyPr/>
                    <a:lstStyle/>
                    <a:p>
                      <a:pPr algn="l" rtl="0" fontAlgn="ctr"/>
                      <a:r>
                        <a:rPr lang="en-US" sz="90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90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2892</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1478</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90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0.91</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1.3</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0.025</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0.11</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274320" algn="l" rtl="0" fontAlgn="ctr"/>
                      <a:r>
                        <a:rPr lang="en-US" sz="90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Calibri" panose="020F0502020204030204" pitchFamily="34" charset="0"/>
                        </a:rPr>
                        <a:t>16</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Calibri" panose="020F0502020204030204" pitchFamily="34" charset="0"/>
                        </a:rPr>
                        <a:t>18</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95375">
                <a:tc rowSpan="7">
                  <a:txBody>
                    <a:bodyPr/>
                    <a:lstStyle/>
                    <a:p>
                      <a:pPr marL="0" algn="ctr" rtl="0" eaLnBrk="1" fontAlgn="ctr" latinLnBrk="0" hangingPunct="1"/>
                      <a:r>
                        <a:rPr lang="en-US" sz="900" b="1" i="0" u="none" strike="noStrike" dirty="0">
                          <a:solidFill>
                            <a:srgbClr val="000000"/>
                          </a:solidFill>
                          <a:effectLst/>
                          <a:latin typeface="Calibri" panose="020F0502020204030204" pitchFamily="34" charset="0"/>
                        </a:rPr>
                        <a:t> </a:t>
                      </a:r>
                      <a:r>
                        <a:rPr kumimoji="0" lang="en-US" sz="90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8 x 10</a:t>
                      </a:r>
                      <a:r>
                        <a:rPr lang="en-US" sz="1000" b="0" i="0" u="none" strike="noStrike" baseline="30000">
                          <a:solidFill>
                            <a:srgbClr val="000000"/>
                          </a:solidFill>
                          <a:effectLst/>
                          <a:latin typeface="Calibri" panose="020F0502020204030204" pitchFamily="34" charset="0"/>
                        </a:rPr>
                        <a:t>14</a:t>
                      </a:r>
                      <a:endParaRPr lang="en-US" sz="10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4.5 x 10</a:t>
                      </a:r>
                      <a:r>
                        <a:rPr lang="en-US" sz="1000" b="0" i="0" u="none" strike="noStrike" baseline="30000">
                          <a:solidFill>
                            <a:srgbClr val="000000"/>
                          </a:solidFill>
                          <a:effectLst/>
                          <a:latin typeface="Calibri" panose="020F0502020204030204" pitchFamily="34" charset="0"/>
                        </a:rPr>
                        <a:t>15</a:t>
                      </a:r>
                      <a:endParaRPr lang="en-US" sz="10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900" b="0" i="1" u="none" strike="noStrike" dirty="0" err="1">
                          <a:solidFill>
                            <a:srgbClr val="000000"/>
                          </a:solidFill>
                          <a:effectLst/>
                          <a:latin typeface="Calibri" panose="020F0502020204030204" pitchFamily="34" charset="0"/>
                        </a:rPr>
                        <a:t>Ť</a:t>
                      </a:r>
                      <a:r>
                        <a:rPr lang="en-US" sz="900" b="0" i="1" u="none" strike="noStrike" baseline="-25000" dirty="0" err="1">
                          <a:solidFill>
                            <a:srgbClr val="000000"/>
                          </a:solidFill>
                          <a:effectLst/>
                          <a:latin typeface="Calibri" panose="020F0502020204030204" pitchFamily="34" charset="0"/>
                        </a:rPr>
                        <a:t>ion</a:t>
                      </a:r>
                      <a:r>
                        <a:rPr lang="en-US" sz="900" b="0" i="0" u="none" strike="noStrike" dirty="0">
                          <a:solidFill>
                            <a:srgbClr val="000000"/>
                          </a:solidFill>
                          <a:effectLst/>
                          <a:latin typeface="Calibri" panose="020F0502020204030204" pitchFamily="34" charset="0"/>
                        </a:rPr>
                        <a:t> (</a:t>
                      </a:r>
                      <a:r>
                        <a:rPr lang="en-US" sz="900" b="0" i="0" u="none" strike="noStrike" dirty="0" err="1">
                          <a:solidFill>
                            <a:srgbClr val="000000"/>
                          </a:solidFill>
                          <a:effectLst/>
                          <a:latin typeface="Calibri" panose="020F0502020204030204" pitchFamily="34" charset="0"/>
                        </a:rPr>
                        <a:t>keV</a:t>
                      </a:r>
                      <a:r>
                        <a:rPr lang="en-US" sz="9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2.8</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3.8</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burn width (</a:t>
                      </a:r>
                      <a:r>
                        <a:rPr lang="en-US" sz="900" b="0" i="0" u="none" strike="noStrike" dirty="0" err="1">
                          <a:solidFill>
                            <a:srgbClr val="000000"/>
                          </a:solidFill>
                          <a:effectLst/>
                          <a:latin typeface="Calibri" panose="020F0502020204030204" pitchFamily="34" charset="0"/>
                        </a:rPr>
                        <a:t>ps</a:t>
                      </a:r>
                      <a:r>
                        <a:rPr lang="en-US" sz="9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200-250</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175-225</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900" b="0" i="0" u="none" strike="noStrike" dirty="0">
                          <a:solidFill>
                            <a:srgbClr val="000000"/>
                          </a:solidFill>
                          <a:effectLst/>
                          <a:latin typeface="Calibri" panose="020F0502020204030204" pitchFamily="34" charset="0"/>
                        </a:rPr>
                        <a:t>neutron volume (mm</a:t>
                      </a:r>
                      <a:r>
                        <a:rPr lang="en-US" sz="900" b="0" i="0" u="none" strike="noStrike" baseline="30000" dirty="0">
                          <a:solidFill>
                            <a:srgbClr val="000000"/>
                          </a:solidFill>
                          <a:effectLst/>
                          <a:latin typeface="Calibri" panose="020F0502020204030204" pitchFamily="34" charset="0"/>
                        </a:rPr>
                        <a:t>3</a:t>
                      </a:r>
                      <a:r>
                        <a:rPr lang="en-US" sz="9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0.0009</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0.0009</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157862">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DT + 1% </a:t>
                      </a:r>
                      <a:r>
                        <a:rPr lang="en-US" sz="1000" b="0" i="0" u="none" strike="noStrike" dirty="0" err="1">
                          <a:solidFill>
                            <a:srgbClr val="000000"/>
                          </a:solidFill>
                          <a:effectLst/>
                          <a:latin typeface="Calibri" panose="020F0502020204030204" pitchFamily="34" charset="0"/>
                        </a:rPr>
                        <a:t>downscatter</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DT + 0.5% </a:t>
                      </a:r>
                      <a:r>
                        <a:rPr lang="en-US" sz="1000" b="0" i="0" u="none" strike="noStrike" dirty="0" err="1">
                          <a:solidFill>
                            <a:srgbClr val="000000"/>
                          </a:solidFill>
                          <a:effectLst/>
                          <a:latin typeface="Calibri" panose="020F0502020204030204" pitchFamily="34" charset="0"/>
                        </a:rPr>
                        <a:t>downscatter</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90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95375">
                <a:tc rowSpan="4">
                  <a:txBody>
                    <a:bodyPr/>
                    <a:lstStyle/>
                    <a:p>
                      <a:pPr algn="ctr" rtl="0" fontAlgn="ctr"/>
                      <a:r>
                        <a:rPr lang="en-US" sz="90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10</a:t>
                      </a:r>
                      <a:r>
                        <a:rPr lang="en-US" sz="900" b="0" i="0" u="none" strike="noStrike" baseline="30000" dirty="0">
                          <a:solidFill>
                            <a:srgbClr val="000000"/>
                          </a:solidFill>
                          <a:effectLst/>
                          <a:latin typeface="Calibri" panose="020F0502020204030204" pitchFamily="34" charset="0"/>
                        </a:rPr>
                        <a:t>15</a:t>
                      </a:r>
                      <a:r>
                        <a:rPr lang="en-US" sz="90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000" b="0" i="0" u="none" strike="noStrike">
                          <a:solidFill>
                            <a:srgbClr val="000000"/>
                          </a:solidFill>
                          <a:effectLst/>
                          <a:latin typeface="Calibri" panose="020F0502020204030204" pitchFamily="34" charset="0"/>
                        </a:rPr>
                        <a:t>32</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000" b="0" i="0" u="none" strike="noStrike">
                          <a:solidFill>
                            <a:srgbClr val="000000"/>
                          </a:solidFill>
                          <a:effectLst/>
                          <a:latin typeface="Calibri" panose="020F0502020204030204" pitchFamily="34" charset="0"/>
                        </a:rPr>
                        <a:t>41</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90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n/y</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fr-FR" sz="900" b="0" i="0" u="none" strike="noStrike" dirty="0">
                          <a:solidFill>
                            <a:srgbClr val="000000"/>
                          </a:solidFill>
                          <a:effectLst/>
                          <a:latin typeface="Calibri" panose="020F0502020204030204" pitchFamily="34" charset="0"/>
                        </a:rPr>
                        <a:t>max fluence: destructive (n/cm</a:t>
                      </a:r>
                      <a:r>
                        <a:rPr lang="fr-FR" sz="900" b="0" i="0" u="none" strike="noStrike" baseline="30000" dirty="0">
                          <a:solidFill>
                            <a:srgbClr val="000000"/>
                          </a:solidFill>
                          <a:effectLst/>
                          <a:latin typeface="Calibri" panose="020F0502020204030204" pitchFamily="34" charset="0"/>
                        </a:rPr>
                        <a:t>2</a:t>
                      </a:r>
                      <a:r>
                        <a:rPr lang="fr-FR" sz="9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dirty="0">
                          <a:solidFill>
                            <a:srgbClr val="000000"/>
                          </a:solidFill>
                          <a:effectLst/>
                          <a:latin typeface="Calibri" panose="020F0502020204030204" pitchFamily="34" charset="0"/>
                        </a:rPr>
                        <a:t>2.5 x 10</a:t>
                      </a:r>
                      <a:r>
                        <a:rPr lang="en-US" sz="1000" b="0" i="0" u="none" strike="noStrike" baseline="30000" dirty="0">
                          <a:solidFill>
                            <a:srgbClr val="000000"/>
                          </a:solidFill>
                          <a:effectLst/>
                          <a:latin typeface="Calibri" panose="020F0502020204030204" pitchFamily="34" charset="0"/>
                        </a:rPr>
                        <a:t>14</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000" b="0" i="0" u="none" strike="noStrike" dirty="0">
                          <a:solidFill>
                            <a:srgbClr val="000000"/>
                          </a:solidFill>
                          <a:effectLst/>
                          <a:latin typeface="Calibri" panose="020F0502020204030204" pitchFamily="34" charset="0"/>
                        </a:rPr>
                        <a:t>1.4 x 10</a:t>
                      </a:r>
                      <a:r>
                        <a:rPr lang="en-US" sz="1000" b="0" i="0" u="none" strike="noStrike" baseline="30000" dirty="0">
                          <a:solidFill>
                            <a:srgbClr val="000000"/>
                          </a:solidFill>
                          <a:effectLst/>
                          <a:latin typeface="Calibri" panose="020F0502020204030204" pitchFamily="34" charset="0"/>
                        </a:rPr>
                        <a:t>15</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98664">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fr-FR" sz="900" b="0" i="0" u="none" strike="noStrike" dirty="0">
                          <a:solidFill>
                            <a:srgbClr val="000000"/>
                          </a:solidFill>
                          <a:effectLst/>
                          <a:latin typeface="Calibri" panose="020F0502020204030204" pitchFamily="34" charset="0"/>
                        </a:rPr>
                        <a:t>max fluence: non-destructive (n/cm</a:t>
                      </a:r>
                      <a:r>
                        <a:rPr lang="fr-FR" sz="900" b="0" i="0" u="none" strike="noStrike" baseline="30000" dirty="0">
                          <a:solidFill>
                            <a:srgbClr val="000000"/>
                          </a:solidFill>
                          <a:effectLst/>
                          <a:latin typeface="Calibri" panose="020F0502020204030204" pitchFamily="34" charset="0"/>
                        </a:rPr>
                        <a:t>2</a:t>
                      </a:r>
                      <a:r>
                        <a:rPr lang="fr-FR" sz="9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6.3 x 10</a:t>
                      </a:r>
                      <a:r>
                        <a:rPr lang="en-US" sz="1000" b="0" i="0" u="none" strike="noStrike" baseline="30000" dirty="0">
                          <a:solidFill>
                            <a:srgbClr val="000000"/>
                          </a:solidFill>
                          <a:effectLst/>
                          <a:latin typeface="Calibri" panose="020F0502020204030204" pitchFamily="34" charset="0"/>
                        </a:rPr>
                        <a:t>11</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3.6 x 10</a:t>
                      </a:r>
                      <a:r>
                        <a:rPr lang="en-US" sz="1000" b="0" i="0" u="none" strike="noStrike" baseline="30000" dirty="0">
                          <a:solidFill>
                            <a:srgbClr val="000000"/>
                          </a:solidFill>
                          <a:effectLst/>
                          <a:latin typeface="Calibri" panose="020F0502020204030204" pitchFamily="34" charset="0"/>
                        </a:rPr>
                        <a:t>12</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pic>
        <p:nvPicPr>
          <p:cNvPr id="11" name="Picture 10">
            <a:extLst>
              <a:ext uri="{FF2B5EF4-FFF2-40B4-BE49-F238E27FC236}">
                <a16:creationId xmlns:a16="http://schemas.microsoft.com/office/drawing/2014/main" id="{602EF827-58BF-467E-8A45-35C2F7450CD2}"/>
              </a:ext>
            </a:extLst>
          </p:cNvPr>
          <p:cNvPicPr>
            <a:picLocks noChangeAspect="1"/>
          </p:cNvPicPr>
          <p:nvPr/>
        </p:nvPicPr>
        <p:blipFill>
          <a:blip r:embed="rId2"/>
          <a:stretch>
            <a:fillRect/>
          </a:stretch>
        </p:blipFill>
        <p:spPr>
          <a:xfrm>
            <a:off x="456855" y="4641172"/>
            <a:ext cx="1408841" cy="1401142"/>
          </a:xfrm>
          <a:prstGeom prst="rect">
            <a:avLst/>
          </a:prstGeom>
        </p:spPr>
      </p:pic>
      <p:sp>
        <p:nvSpPr>
          <p:cNvPr id="12" name="TextBox 11">
            <a:extLst>
              <a:ext uri="{FF2B5EF4-FFF2-40B4-BE49-F238E27FC236}">
                <a16:creationId xmlns:a16="http://schemas.microsoft.com/office/drawing/2014/main" id="{1F2799A9-7C92-49C5-A025-EE57916E4414}"/>
              </a:ext>
            </a:extLst>
          </p:cNvPr>
          <p:cNvSpPr txBox="1"/>
          <p:nvPr/>
        </p:nvSpPr>
        <p:spPr>
          <a:xfrm rot="19387985">
            <a:off x="946302" y="5015289"/>
            <a:ext cx="772285" cy="184666"/>
          </a:xfrm>
          <a:prstGeom prst="rect">
            <a:avLst/>
          </a:prstGeom>
          <a:noFill/>
        </p:spPr>
        <p:txBody>
          <a:bodyPr wrap="square" rtlCol="0">
            <a:spAutoFit/>
          </a:bodyPr>
          <a:lstStyle/>
          <a:p>
            <a:r>
              <a:rPr lang="en-US" sz="600" b="1" dirty="0"/>
              <a:t>20 nm DU layer</a:t>
            </a:r>
          </a:p>
        </p:txBody>
      </p:sp>
      <p:sp>
        <p:nvSpPr>
          <p:cNvPr id="13" name="TextBox 12">
            <a:extLst>
              <a:ext uri="{FF2B5EF4-FFF2-40B4-BE49-F238E27FC236}">
                <a16:creationId xmlns:a16="http://schemas.microsoft.com/office/drawing/2014/main" id="{875502BE-B70E-4519-9BFF-08F783E745DB}"/>
              </a:ext>
            </a:extLst>
          </p:cNvPr>
          <p:cNvSpPr txBox="1"/>
          <p:nvPr/>
        </p:nvSpPr>
        <p:spPr>
          <a:xfrm rot="19174180">
            <a:off x="702129" y="5397890"/>
            <a:ext cx="802469" cy="153888"/>
          </a:xfrm>
          <a:prstGeom prst="rect">
            <a:avLst/>
          </a:prstGeom>
          <a:noFill/>
        </p:spPr>
        <p:txBody>
          <a:bodyPr wrap="square" rtlCol="0">
            <a:spAutoFit/>
          </a:bodyPr>
          <a:lstStyle/>
          <a:p>
            <a:r>
              <a:rPr lang="en-US" sz="400" b="1" dirty="0"/>
              <a:t>capsule inner surface</a:t>
            </a:r>
          </a:p>
        </p:txBody>
      </p:sp>
      <p:sp>
        <p:nvSpPr>
          <p:cNvPr id="14" name="TextBox 13">
            <a:extLst>
              <a:ext uri="{FF2B5EF4-FFF2-40B4-BE49-F238E27FC236}">
                <a16:creationId xmlns:a16="http://schemas.microsoft.com/office/drawing/2014/main" id="{A5434630-FC8A-4687-BF23-FA42C15E56C7}"/>
              </a:ext>
            </a:extLst>
          </p:cNvPr>
          <p:cNvSpPr txBox="1"/>
          <p:nvPr/>
        </p:nvSpPr>
        <p:spPr>
          <a:xfrm rot="19226871">
            <a:off x="294351" y="4692784"/>
            <a:ext cx="1050741" cy="153888"/>
          </a:xfrm>
          <a:prstGeom prst="rect">
            <a:avLst/>
          </a:prstGeom>
          <a:noFill/>
        </p:spPr>
        <p:txBody>
          <a:bodyPr wrap="square" rtlCol="0">
            <a:spAutoFit/>
          </a:bodyPr>
          <a:lstStyle/>
          <a:p>
            <a:r>
              <a:rPr lang="en-US" sz="400" b="1" dirty="0"/>
              <a:t>capsule outer surface</a:t>
            </a:r>
          </a:p>
        </p:txBody>
      </p:sp>
      <p:sp>
        <p:nvSpPr>
          <p:cNvPr id="15" name="TextBox 14">
            <a:extLst>
              <a:ext uri="{FF2B5EF4-FFF2-40B4-BE49-F238E27FC236}">
                <a16:creationId xmlns:a16="http://schemas.microsoft.com/office/drawing/2014/main" id="{381292AB-AD23-4C0A-87CC-5A20B1673D6B}"/>
              </a:ext>
            </a:extLst>
          </p:cNvPr>
          <p:cNvSpPr txBox="1"/>
          <p:nvPr/>
        </p:nvSpPr>
        <p:spPr>
          <a:xfrm rot="19076271">
            <a:off x="481781" y="4969548"/>
            <a:ext cx="772285" cy="169277"/>
          </a:xfrm>
          <a:prstGeom prst="rect">
            <a:avLst/>
          </a:prstGeom>
          <a:noFill/>
        </p:spPr>
        <p:txBody>
          <a:bodyPr wrap="square" rtlCol="0">
            <a:spAutoFit/>
          </a:bodyPr>
          <a:lstStyle/>
          <a:p>
            <a:r>
              <a:rPr lang="en-US" sz="500" b="1" dirty="0"/>
              <a:t>175 micron GDP</a:t>
            </a:r>
          </a:p>
        </p:txBody>
      </p:sp>
      <p:cxnSp>
        <p:nvCxnSpPr>
          <p:cNvPr id="16" name="Straight Connector 15">
            <a:extLst>
              <a:ext uri="{FF2B5EF4-FFF2-40B4-BE49-F238E27FC236}">
                <a16:creationId xmlns:a16="http://schemas.microsoft.com/office/drawing/2014/main" id="{3FB1D8EF-81DA-460E-BBA1-AB2819481AC0}"/>
              </a:ext>
            </a:extLst>
          </p:cNvPr>
          <p:cNvCxnSpPr/>
          <p:nvPr/>
        </p:nvCxnSpPr>
        <p:spPr>
          <a:xfrm>
            <a:off x="712760" y="5265455"/>
            <a:ext cx="207067" cy="250416"/>
          </a:xfrm>
          <a:prstGeom prst="line">
            <a:avLst/>
          </a:prstGeom>
          <a:ln w="25400">
            <a:tailEnd type="arrow" w="sm" len="sm"/>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14EA0A8-2182-454B-ADF1-04F7719F6F26}"/>
              </a:ext>
            </a:extLst>
          </p:cNvPr>
          <p:cNvCxnSpPr>
            <a:cxnSpLocks/>
          </p:cNvCxnSpPr>
          <p:nvPr/>
        </p:nvCxnSpPr>
        <p:spPr>
          <a:xfrm flipH="1" flipV="1">
            <a:off x="562728" y="5073504"/>
            <a:ext cx="78227" cy="99972"/>
          </a:xfrm>
          <a:prstGeom prst="line">
            <a:avLst/>
          </a:prstGeom>
          <a:ln w="25400">
            <a:tailEnd type="arrow" w="sm" len="sm"/>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D9641313-F11F-4087-A3EA-4B672FA5FA91}"/>
              </a:ext>
            </a:extLst>
          </p:cNvPr>
          <p:cNvPicPr>
            <a:picLocks noChangeAspect="1"/>
          </p:cNvPicPr>
          <p:nvPr/>
        </p:nvPicPr>
        <p:blipFill rotWithShape="1">
          <a:blip r:embed="rId3"/>
          <a:srcRect l="-3600" r="-1291"/>
          <a:stretch/>
        </p:blipFill>
        <p:spPr>
          <a:xfrm>
            <a:off x="1972484" y="4629521"/>
            <a:ext cx="2202990" cy="1401141"/>
          </a:xfrm>
          <a:prstGeom prst="rect">
            <a:avLst/>
          </a:prstGeom>
        </p:spPr>
      </p:pic>
      <p:sp>
        <p:nvSpPr>
          <p:cNvPr id="20" name="TextBox 19">
            <a:extLst>
              <a:ext uri="{FF2B5EF4-FFF2-40B4-BE49-F238E27FC236}">
                <a16:creationId xmlns:a16="http://schemas.microsoft.com/office/drawing/2014/main" id="{3A3684E5-4B44-4AB8-B13B-B9B3E64A192B}"/>
              </a:ext>
            </a:extLst>
          </p:cNvPr>
          <p:cNvSpPr txBox="1"/>
          <p:nvPr/>
        </p:nvSpPr>
        <p:spPr>
          <a:xfrm>
            <a:off x="2049914" y="5690425"/>
            <a:ext cx="1730274" cy="338554"/>
          </a:xfrm>
          <a:prstGeom prst="rect">
            <a:avLst/>
          </a:prstGeom>
          <a:noFill/>
        </p:spPr>
        <p:txBody>
          <a:bodyPr wrap="square" rtlCol="0">
            <a:spAutoFit/>
          </a:bodyPr>
          <a:lstStyle/>
          <a:p>
            <a:r>
              <a:rPr lang="en-US" sz="800" b="1" dirty="0" err="1">
                <a:solidFill>
                  <a:schemeClr val="bg1"/>
                </a:solidFill>
              </a:rPr>
              <a:t>SymCDT</a:t>
            </a:r>
            <a:r>
              <a:rPr lang="en-US" sz="800" b="1" dirty="0">
                <a:solidFill>
                  <a:schemeClr val="bg1"/>
                </a:solidFill>
              </a:rPr>
              <a:t> target with mass-tamped hohlraum</a:t>
            </a:r>
          </a:p>
        </p:txBody>
      </p:sp>
    </p:spTree>
    <p:extLst>
      <p:ext uri="{BB962C8B-B14F-4D97-AF65-F5344CB8AC3E}">
        <p14:creationId xmlns:p14="http://schemas.microsoft.com/office/powerpoint/2010/main" val="147866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8B57-C5D5-4487-AF4B-09A0D3584F13}"/>
              </a:ext>
            </a:extLst>
          </p:cNvPr>
          <p:cNvSpPr>
            <a:spLocks noGrp="1"/>
          </p:cNvSpPr>
          <p:nvPr>
            <p:ph type="title"/>
          </p:nvPr>
        </p:nvSpPr>
        <p:spPr/>
        <p:txBody>
          <a:bodyPr/>
          <a:lstStyle/>
          <a:p>
            <a:r>
              <a:rPr lang="en-US" dirty="0"/>
              <a:t>NIF Neutron Sources: DT cryogenic layered</a:t>
            </a:r>
          </a:p>
        </p:txBody>
      </p:sp>
      <p:sp>
        <p:nvSpPr>
          <p:cNvPr id="4" name="Content Placeholder 3">
            <a:extLst>
              <a:ext uri="{FF2B5EF4-FFF2-40B4-BE49-F238E27FC236}">
                <a16:creationId xmlns:a16="http://schemas.microsoft.com/office/drawing/2014/main" id="{481533A4-F707-4B02-A179-0D892C68A260}"/>
              </a:ext>
            </a:extLst>
          </p:cNvPr>
          <p:cNvSpPr>
            <a:spLocks noGrp="1"/>
          </p:cNvSpPr>
          <p:nvPr>
            <p:ph idx="10"/>
          </p:nvPr>
        </p:nvSpPr>
        <p:spPr/>
        <p:txBody>
          <a:bodyPr>
            <a:normAutofit fontScale="92500"/>
          </a:bodyPr>
          <a:lstStyle/>
          <a:p>
            <a:r>
              <a:rPr lang="en-US" dirty="0"/>
              <a:t>Cryogenic DT ice layers are driven to convergence ratios of 20-35 to produce the highest NIF DT yields.</a:t>
            </a:r>
          </a:p>
          <a:p>
            <a:r>
              <a:rPr lang="en-US" dirty="0"/>
              <a:t>Capsules of different materials can be uses to select yield, spectrum properties, and dopant capability.</a:t>
            </a:r>
          </a:p>
          <a:p>
            <a:r>
              <a:rPr lang="en-US" dirty="0"/>
              <a:t>Experimental volume limited by shroud clearance.</a:t>
            </a:r>
          </a:p>
          <a:p>
            <a:r>
              <a:rPr lang="en-US" dirty="0"/>
              <a:t>High optics and facility time use: “expensive” shots.</a:t>
            </a:r>
          </a:p>
          <a:p>
            <a:endParaRPr lang="en-US" dirty="0"/>
          </a:p>
        </p:txBody>
      </p:sp>
      <p:graphicFrame>
        <p:nvGraphicFramePr>
          <p:cNvPr id="9" name="Content Placeholder 6">
            <a:extLst>
              <a:ext uri="{FF2B5EF4-FFF2-40B4-BE49-F238E27FC236}">
                <a16:creationId xmlns:a16="http://schemas.microsoft.com/office/drawing/2014/main" id="{BA09FA53-EDCE-4F21-B4E6-6352918C0755}"/>
              </a:ext>
            </a:extLst>
          </p:cNvPr>
          <p:cNvGraphicFramePr>
            <a:graphicFrameLocks noGrp="1"/>
          </p:cNvGraphicFramePr>
          <p:nvPr>
            <p:ph idx="1"/>
            <p:extLst>
              <p:ext uri="{D42A27DB-BD31-4B8C-83A1-F6EECF244321}">
                <p14:modId xmlns:p14="http://schemas.microsoft.com/office/powerpoint/2010/main" val="862782415"/>
              </p:ext>
            </p:extLst>
          </p:nvPr>
        </p:nvGraphicFramePr>
        <p:xfrm>
          <a:off x="457200" y="1418493"/>
          <a:ext cx="4114800" cy="3009900"/>
        </p:xfrm>
        <a:graphic>
          <a:graphicData uri="http://schemas.openxmlformats.org/drawingml/2006/table">
            <a:tbl>
              <a:tblPr/>
              <a:tblGrid>
                <a:gridCol w="416343">
                  <a:extLst>
                    <a:ext uri="{9D8B030D-6E8A-4147-A177-3AD203B41FA5}">
                      <a16:colId xmlns:a16="http://schemas.microsoft.com/office/drawing/2014/main" val="1260038322"/>
                    </a:ext>
                  </a:extLst>
                </a:gridCol>
                <a:gridCol w="2589212">
                  <a:extLst>
                    <a:ext uri="{9D8B030D-6E8A-4147-A177-3AD203B41FA5}">
                      <a16:colId xmlns:a16="http://schemas.microsoft.com/office/drawing/2014/main" val="2460584160"/>
                    </a:ext>
                  </a:extLst>
                </a:gridCol>
                <a:gridCol w="1109245">
                  <a:extLst>
                    <a:ext uri="{9D8B030D-6E8A-4147-A177-3AD203B41FA5}">
                      <a16:colId xmlns:a16="http://schemas.microsoft.com/office/drawing/2014/main" val="1740618355"/>
                    </a:ext>
                  </a:extLst>
                </a:gridCol>
              </a:tblGrid>
              <a:tr h="98664">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000" b="1" i="0" u="none" strike="noStrike" dirty="0">
                          <a:solidFill>
                            <a:srgbClr val="000000"/>
                          </a:solidFill>
                          <a:effectLst/>
                          <a:latin typeface="Calibri" panose="020F0502020204030204" pitchFamily="34" charset="0"/>
                        </a:rPr>
                        <a:t>layered</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95375">
                <a:tc rowSpan="6">
                  <a:txBody>
                    <a:bodyPr/>
                    <a:lstStyle/>
                    <a:p>
                      <a:pPr algn="l" rtl="0" fontAlgn="ctr"/>
                      <a:r>
                        <a:rPr lang="en-US" sz="100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68</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18.6</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1.8</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0.18</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274320" algn="l" rtl="0" fontAlgn="ctr"/>
                      <a:r>
                        <a:rPr lang="en-US" sz="100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000" b="0" i="0" u="none" strike="noStrike">
                          <a:solidFill>
                            <a:srgbClr val="000000"/>
                          </a:solidFill>
                          <a:effectLst/>
                          <a:latin typeface="Calibri" panose="020F0502020204030204" pitchFamily="34" charset="0"/>
                        </a:rPr>
                        <a:t>24</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95375">
                <a:tc rowSpan="7">
                  <a:txBody>
                    <a:bodyPr/>
                    <a:lstStyle/>
                    <a:p>
                      <a:pPr marL="0" algn="ctr" rtl="0" eaLnBrk="1" fontAlgn="ctr" latinLnBrk="0" hangingPunct="1"/>
                      <a:r>
                        <a:rPr lang="en-US" sz="1000" b="1" i="0" u="none" strike="noStrike" dirty="0">
                          <a:solidFill>
                            <a:srgbClr val="000000"/>
                          </a:solidFill>
                          <a:effectLst/>
                          <a:latin typeface="Calibri" panose="020F0502020204030204" pitchFamily="34" charset="0"/>
                        </a:rPr>
                        <a:t> </a:t>
                      </a:r>
                      <a:r>
                        <a:rPr kumimoji="0" lang="en-US" sz="100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1.8 x 10</a:t>
                      </a:r>
                      <a:r>
                        <a:rPr lang="en-US" sz="1000" b="0" i="0" u="none" strike="noStrike" baseline="30000">
                          <a:solidFill>
                            <a:srgbClr val="000000"/>
                          </a:solidFill>
                          <a:effectLst/>
                          <a:latin typeface="Calibri" panose="020F0502020204030204" pitchFamily="34" charset="0"/>
                        </a:rPr>
                        <a:t>16</a:t>
                      </a:r>
                      <a:endParaRPr lang="en-US" sz="10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1" u="none" strike="noStrike" dirty="0" err="1">
                          <a:solidFill>
                            <a:srgbClr val="000000"/>
                          </a:solidFill>
                          <a:effectLst/>
                          <a:latin typeface="Calibri" panose="020F0502020204030204" pitchFamily="34" charset="0"/>
                        </a:rPr>
                        <a:t>Ť</a:t>
                      </a:r>
                      <a:r>
                        <a:rPr lang="en-US" sz="1000" b="0" i="1" u="none" strike="noStrike" baseline="-25000" dirty="0" err="1">
                          <a:solidFill>
                            <a:srgbClr val="000000"/>
                          </a:solidFill>
                          <a:effectLst/>
                          <a:latin typeface="Calibri" panose="020F0502020204030204" pitchFamily="34" charset="0"/>
                        </a:rPr>
                        <a:t>ion</a:t>
                      </a:r>
                      <a:r>
                        <a:rPr lang="en-US" sz="1000" b="0" i="0" u="none" strike="noStrike" dirty="0">
                          <a:solidFill>
                            <a:srgbClr val="000000"/>
                          </a:solidFill>
                          <a:effectLst/>
                          <a:latin typeface="Calibri" panose="020F0502020204030204" pitchFamily="34" charset="0"/>
                        </a:rPr>
                        <a:t> (</a:t>
                      </a:r>
                      <a:r>
                        <a:rPr lang="en-US" sz="1000" b="0" i="0" u="none" strike="noStrike" dirty="0" err="1">
                          <a:solidFill>
                            <a:srgbClr val="000000"/>
                          </a:solidFill>
                          <a:effectLst/>
                          <a:latin typeface="Calibri" panose="020F0502020204030204" pitchFamily="34" charset="0"/>
                        </a:rPr>
                        <a:t>keV</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dirty="0">
                          <a:solidFill>
                            <a:srgbClr val="000000"/>
                          </a:solidFill>
                          <a:effectLst/>
                          <a:latin typeface="Calibri" panose="020F0502020204030204" pitchFamily="34" charset="0"/>
                        </a:rPr>
                        <a:t>3-5.5</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burn width (</a:t>
                      </a:r>
                      <a:r>
                        <a:rPr lang="en-US" sz="1000" b="0" i="0" u="none" strike="noStrike" dirty="0" err="1">
                          <a:solidFill>
                            <a:srgbClr val="000000"/>
                          </a:solidFill>
                          <a:effectLst/>
                          <a:latin typeface="Calibri" panose="020F0502020204030204" pitchFamily="34" charset="0"/>
                        </a:rPr>
                        <a:t>ps</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175-225</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neutron volume (mm</a:t>
                      </a:r>
                      <a:r>
                        <a:rPr lang="en-US" sz="1000" b="0" i="0" u="none" strike="noStrike" baseline="30000" dirty="0">
                          <a:solidFill>
                            <a:srgbClr val="000000"/>
                          </a:solidFill>
                          <a:effectLst/>
                          <a:latin typeface="Calibri" panose="020F0502020204030204" pitchFamily="34" charset="0"/>
                        </a:rPr>
                        <a:t>3</a:t>
                      </a:r>
                      <a:r>
                        <a:rPr lang="en-US"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0.0001</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157862">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DT + 1-5% downscatter</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algn="l" rtl="0" fontAlgn="ctr"/>
                      <a:r>
                        <a:rPr lang="en-US" sz="10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95375">
                <a:tc rowSpan="4">
                  <a:txBody>
                    <a:bodyPr/>
                    <a:lstStyle/>
                    <a:p>
                      <a:pPr algn="ctr" rtl="0" fontAlgn="ctr"/>
                      <a:r>
                        <a:rPr lang="en-US" sz="100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10</a:t>
                      </a:r>
                      <a:r>
                        <a:rPr lang="en-US" sz="1000" b="0" i="0" u="none" strike="noStrike" baseline="30000" dirty="0">
                          <a:solidFill>
                            <a:srgbClr val="000000"/>
                          </a:solidFill>
                          <a:effectLst/>
                          <a:latin typeface="Calibri" panose="020F0502020204030204" pitchFamily="34" charset="0"/>
                        </a:rPr>
                        <a:t>15</a:t>
                      </a:r>
                      <a:r>
                        <a:rPr lang="en-US" sz="100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000" b="0" i="0" u="none" strike="noStrike">
                          <a:solidFill>
                            <a:srgbClr val="000000"/>
                          </a:solidFill>
                          <a:effectLst/>
                          <a:latin typeface="Calibri" panose="020F0502020204030204" pitchFamily="34" charset="0"/>
                        </a:rPr>
                        <a:t>100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95375">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274320" algn="l" rtl="0" fontAlgn="ctr"/>
                      <a:r>
                        <a:rPr lang="en-US" sz="100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algn="l" rtl="0" fontAlgn="ctr"/>
                      <a:r>
                        <a:rPr lang="en-US" sz="1000" b="0" i="0" u="none" strike="noStrike">
                          <a:solidFill>
                            <a:srgbClr val="000000"/>
                          </a:solidFill>
                          <a:effectLst/>
                          <a:latin typeface="Calibri" panose="020F0502020204030204" pitchFamily="34" charset="0"/>
                        </a:rPr>
                        <a:t>y/n</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95375">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000" b="0" i="0" u="none" strike="noStrike" dirty="0">
                          <a:solidFill>
                            <a:srgbClr val="000000"/>
                          </a:solidFill>
                          <a:effectLst/>
                          <a:latin typeface="Calibri" panose="020F0502020204030204" pitchFamily="34" charset="0"/>
                        </a:rPr>
                        <a:t>5.7 x 10</a:t>
                      </a:r>
                      <a:r>
                        <a:rPr lang="en-US" sz="1000" b="0" i="0" u="none" strike="noStrike" baseline="30000" dirty="0">
                          <a:solidFill>
                            <a:srgbClr val="000000"/>
                          </a:solidFill>
                          <a:effectLst/>
                          <a:latin typeface="Calibri" panose="020F0502020204030204" pitchFamily="34" charset="0"/>
                        </a:rPr>
                        <a:t>15</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98664">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274320" algn="l" rtl="0" fontAlgn="ctr"/>
                      <a:r>
                        <a:rPr lang="fr-FR" sz="1000" b="0" i="0" u="none" strike="noStrike" dirty="0">
                          <a:solidFill>
                            <a:srgbClr val="000000"/>
                          </a:solidFill>
                          <a:effectLst/>
                          <a:latin typeface="Calibri" panose="020F0502020204030204" pitchFamily="34" charset="0"/>
                        </a:rPr>
                        <a:t>max fluence: non-destructive (n/cm</a:t>
                      </a:r>
                      <a:r>
                        <a:rPr lang="fr-FR" sz="1000" b="0" i="0" u="none" strike="noStrike" baseline="30000" dirty="0">
                          <a:solidFill>
                            <a:srgbClr val="000000"/>
                          </a:solidFill>
                          <a:effectLst/>
                          <a:latin typeface="Calibri" panose="020F0502020204030204" pitchFamily="34" charset="0"/>
                        </a:rPr>
                        <a:t>2</a:t>
                      </a:r>
                      <a:r>
                        <a:rPr lang="fr-FR" sz="10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000" b="0" i="0" u="none" strike="noStrike" dirty="0">
                          <a:solidFill>
                            <a:srgbClr val="000000"/>
                          </a:solidFill>
                          <a:effectLst/>
                          <a:latin typeface="Calibri" panose="020F0502020204030204" pitchFamily="34" charset="0"/>
                        </a:rPr>
                        <a:t>1.4 x 10</a:t>
                      </a:r>
                      <a:r>
                        <a:rPr lang="en-US" sz="1000" b="0" i="0" u="none" strike="noStrike" baseline="30000" dirty="0">
                          <a:solidFill>
                            <a:srgbClr val="000000"/>
                          </a:solidFill>
                          <a:effectLst/>
                          <a:latin typeface="Calibri" panose="020F0502020204030204" pitchFamily="34" charset="0"/>
                        </a:rPr>
                        <a:t>13</a:t>
                      </a:r>
                      <a:endParaRPr lang="en-US" sz="10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pic>
        <p:nvPicPr>
          <p:cNvPr id="18" name="Picture 17">
            <a:extLst>
              <a:ext uri="{FF2B5EF4-FFF2-40B4-BE49-F238E27FC236}">
                <a16:creationId xmlns:a16="http://schemas.microsoft.com/office/drawing/2014/main" id="{741CC671-1599-48C4-BFB6-E800350E8143}"/>
              </a:ext>
            </a:extLst>
          </p:cNvPr>
          <p:cNvPicPr>
            <a:picLocks noChangeAspect="1"/>
          </p:cNvPicPr>
          <p:nvPr/>
        </p:nvPicPr>
        <p:blipFill>
          <a:blip r:embed="rId2"/>
          <a:stretch>
            <a:fillRect/>
          </a:stretch>
        </p:blipFill>
        <p:spPr>
          <a:xfrm>
            <a:off x="456855" y="4476036"/>
            <a:ext cx="2348868" cy="1842184"/>
          </a:xfrm>
          <a:prstGeom prst="rect">
            <a:avLst/>
          </a:prstGeom>
        </p:spPr>
      </p:pic>
      <p:sp>
        <p:nvSpPr>
          <p:cNvPr id="21" name="TextBox 20">
            <a:extLst>
              <a:ext uri="{FF2B5EF4-FFF2-40B4-BE49-F238E27FC236}">
                <a16:creationId xmlns:a16="http://schemas.microsoft.com/office/drawing/2014/main" id="{DA60A3C2-7D5A-45A7-8E55-B046BAE12588}"/>
              </a:ext>
            </a:extLst>
          </p:cNvPr>
          <p:cNvSpPr txBox="1"/>
          <p:nvPr/>
        </p:nvSpPr>
        <p:spPr>
          <a:xfrm>
            <a:off x="2805723" y="4476036"/>
            <a:ext cx="1912925" cy="523220"/>
          </a:xfrm>
          <a:prstGeom prst="rect">
            <a:avLst/>
          </a:prstGeom>
          <a:solidFill>
            <a:schemeClr val="bg1"/>
          </a:solidFill>
        </p:spPr>
        <p:txBody>
          <a:bodyPr wrap="square" rtlCol="0">
            <a:spAutoFit/>
          </a:bodyPr>
          <a:lstStyle/>
          <a:p>
            <a:r>
              <a:rPr lang="en-US" sz="700" dirty="0"/>
              <a:t>A “shroud” is necessary to maintain temperature stability prior to shot. Clearance for shroud opening limits volume remaining for the neutron experiment.</a:t>
            </a:r>
          </a:p>
        </p:txBody>
      </p:sp>
      <p:pic>
        <p:nvPicPr>
          <p:cNvPr id="7" name="Picture 6">
            <a:extLst>
              <a:ext uri="{FF2B5EF4-FFF2-40B4-BE49-F238E27FC236}">
                <a16:creationId xmlns:a16="http://schemas.microsoft.com/office/drawing/2014/main" id="{85822A1D-776E-410A-A695-CDB425E45E84}"/>
              </a:ext>
            </a:extLst>
          </p:cNvPr>
          <p:cNvPicPr>
            <a:picLocks noChangeAspect="1"/>
          </p:cNvPicPr>
          <p:nvPr/>
        </p:nvPicPr>
        <p:blipFill>
          <a:blip r:embed="rId3"/>
          <a:stretch>
            <a:fillRect/>
          </a:stretch>
        </p:blipFill>
        <p:spPr>
          <a:xfrm>
            <a:off x="2866404" y="5039023"/>
            <a:ext cx="1705596" cy="1279197"/>
          </a:xfrm>
          <a:prstGeom prst="rect">
            <a:avLst/>
          </a:prstGeom>
        </p:spPr>
      </p:pic>
    </p:spTree>
    <p:extLst>
      <p:ext uri="{BB962C8B-B14F-4D97-AF65-F5344CB8AC3E}">
        <p14:creationId xmlns:p14="http://schemas.microsoft.com/office/powerpoint/2010/main" val="167453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90B14-A4F8-4E17-8AB0-2BE571D99C8D}"/>
              </a:ext>
            </a:extLst>
          </p:cNvPr>
          <p:cNvSpPr>
            <a:spLocks noGrp="1"/>
          </p:cNvSpPr>
          <p:nvPr>
            <p:ph type="title"/>
          </p:nvPr>
        </p:nvSpPr>
        <p:spPr/>
        <p:txBody>
          <a:bodyPr/>
          <a:lstStyle/>
          <a:p>
            <a:r>
              <a:rPr lang="en-US" dirty="0"/>
              <a:t>NIF Neutron Sources: Summary table</a:t>
            </a:r>
          </a:p>
        </p:txBody>
      </p:sp>
      <p:graphicFrame>
        <p:nvGraphicFramePr>
          <p:cNvPr id="7" name="Content Placeholder 6">
            <a:extLst>
              <a:ext uri="{FF2B5EF4-FFF2-40B4-BE49-F238E27FC236}">
                <a16:creationId xmlns:a16="http://schemas.microsoft.com/office/drawing/2014/main" id="{50B41305-406E-4D46-9102-E9D6E78BCEF9}"/>
              </a:ext>
            </a:extLst>
          </p:cNvPr>
          <p:cNvGraphicFramePr>
            <a:graphicFrameLocks noGrp="1"/>
          </p:cNvGraphicFramePr>
          <p:nvPr>
            <p:ph idx="1"/>
            <p:extLst>
              <p:ext uri="{D42A27DB-BD31-4B8C-83A1-F6EECF244321}">
                <p14:modId xmlns:p14="http://schemas.microsoft.com/office/powerpoint/2010/main" val="2279759679"/>
              </p:ext>
            </p:extLst>
          </p:nvPr>
        </p:nvGraphicFramePr>
        <p:xfrm>
          <a:off x="179754" y="1355969"/>
          <a:ext cx="8784492" cy="4927597"/>
        </p:xfrm>
        <a:graphic>
          <a:graphicData uri="http://schemas.openxmlformats.org/drawingml/2006/table">
            <a:tbl>
              <a:tblPr/>
              <a:tblGrid>
                <a:gridCol w="359507">
                  <a:extLst>
                    <a:ext uri="{9D8B030D-6E8A-4147-A177-3AD203B41FA5}">
                      <a16:colId xmlns:a16="http://schemas.microsoft.com/office/drawing/2014/main" val="1260038322"/>
                    </a:ext>
                  </a:extLst>
                </a:gridCol>
                <a:gridCol w="2868247">
                  <a:extLst>
                    <a:ext uri="{9D8B030D-6E8A-4147-A177-3AD203B41FA5}">
                      <a16:colId xmlns:a16="http://schemas.microsoft.com/office/drawing/2014/main" val="2460584160"/>
                    </a:ext>
                  </a:extLst>
                </a:gridCol>
                <a:gridCol w="1038998">
                  <a:extLst>
                    <a:ext uri="{9D8B030D-6E8A-4147-A177-3AD203B41FA5}">
                      <a16:colId xmlns:a16="http://schemas.microsoft.com/office/drawing/2014/main" val="1740618355"/>
                    </a:ext>
                  </a:extLst>
                </a:gridCol>
                <a:gridCol w="903548">
                  <a:extLst>
                    <a:ext uri="{9D8B030D-6E8A-4147-A177-3AD203B41FA5}">
                      <a16:colId xmlns:a16="http://schemas.microsoft.com/office/drawing/2014/main" val="1803768831"/>
                    </a:ext>
                  </a:extLst>
                </a:gridCol>
                <a:gridCol w="903548">
                  <a:extLst>
                    <a:ext uri="{9D8B030D-6E8A-4147-A177-3AD203B41FA5}">
                      <a16:colId xmlns:a16="http://schemas.microsoft.com/office/drawing/2014/main" val="4204584085"/>
                    </a:ext>
                  </a:extLst>
                </a:gridCol>
                <a:gridCol w="903548">
                  <a:extLst>
                    <a:ext uri="{9D8B030D-6E8A-4147-A177-3AD203B41FA5}">
                      <a16:colId xmlns:a16="http://schemas.microsoft.com/office/drawing/2014/main" val="320852058"/>
                    </a:ext>
                  </a:extLst>
                </a:gridCol>
                <a:gridCol w="903548">
                  <a:extLst>
                    <a:ext uri="{9D8B030D-6E8A-4147-A177-3AD203B41FA5}">
                      <a16:colId xmlns:a16="http://schemas.microsoft.com/office/drawing/2014/main" val="65555440"/>
                    </a:ext>
                  </a:extLst>
                </a:gridCol>
                <a:gridCol w="903548">
                  <a:extLst>
                    <a:ext uri="{9D8B030D-6E8A-4147-A177-3AD203B41FA5}">
                      <a16:colId xmlns:a16="http://schemas.microsoft.com/office/drawing/2014/main" val="1167286853"/>
                    </a:ext>
                  </a:extLst>
                </a:gridCol>
              </a:tblGrid>
              <a:tr h="272244">
                <a:tc>
                  <a:txBody>
                    <a:bodyPr/>
                    <a:lstStyle/>
                    <a:p>
                      <a:pPr algn="l" rtl="0" fontAlgn="ctr"/>
                      <a:r>
                        <a:rPr lang="en-US" sz="12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dirty="0">
                          <a:solidFill>
                            <a:srgbClr val="000000"/>
                          </a:solidFill>
                          <a:effectLst/>
                          <a:latin typeface="Calibri" panose="020F0502020204030204" pitchFamily="34" charset="0"/>
                        </a:rPr>
                        <a:t> </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dirty="0">
                          <a:solidFill>
                            <a:srgbClr val="000000"/>
                          </a:solidFill>
                          <a:effectLst/>
                          <a:latin typeface="Calibri" panose="020F0502020204030204" pitchFamily="34" charset="0"/>
                        </a:rPr>
                        <a:t>PDXP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a:solidFill>
                            <a:srgbClr val="000000"/>
                          </a:solidFill>
                          <a:effectLst/>
                          <a:latin typeface="Calibri" panose="020F0502020204030204" pitchFamily="34" charset="0"/>
                        </a:rPr>
                        <a:t>DDEP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a:solidFill>
                            <a:srgbClr val="000000"/>
                          </a:solidFill>
                          <a:effectLst/>
                          <a:latin typeface="Calibri" panose="020F0502020204030204" pitchFamily="34" charset="0"/>
                        </a:rPr>
                        <a:t>IDEP</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a:solidFill>
                            <a:srgbClr val="000000"/>
                          </a:solidFill>
                          <a:effectLst/>
                          <a:latin typeface="Calibri" panose="020F0502020204030204" pitchFamily="34" charset="0"/>
                        </a:rPr>
                        <a:t>CH Sym</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a:solidFill>
                            <a:srgbClr val="000000"/>
                          </a:solidFill>
                          <a:effectLst/>
                          <a:latin typeface="Calibri" panose="020F0502020204030204" pitchFamily="34" charset="0"/>
                        </a:rPr>
                        <a:t>HDC Sym</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1200" b="1" i="0" u="none" strike="noStrike">
                          <a:solidFill>
                            <a:srgbClr val="000000"/>
                          </a:solidFill>
                          <a:effectLst/>
                          <a:latin typeface="Calibri" panose="020F0502020204030204" pitchFamily="34" charset="0"/>
                        </a:rPr>
                        <a:t>layered</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3175069"/>
                  </a:ext>
                </a:extLst>
              </a:tr>
              <a:tr h="263168">
                <a:tc rowSpan="6">
                  <a:txBody>
                    <a:bodyPr/>
                    <a:lstStyle/>
                    <a:p>
                      <a:pPr algn="l" rtl="0" fontAlgn="ctr"/>
                      <a:r>
                        <a:rPr lang="en-US" sz="1200" b="1" i="0" u="none" strike="noStrike" dirty="0">
                          <a:solidFill>
                            <a:srgbClr val="000000"/>
                          </a:solidFill>
                          <a:effectLst/>
                          <a:latin typeface="Calibri" panose="020F0502020204030204" pitchFamily="34" charset="0"/>
                        </a:rPr>
                        <a:t>Inputs</a:t>
                      </a:r>
                    </a:p>
                  </a:txBody>
                  <a:tcPr marL="6350" marR="6350" marT="6350" marB="0" vert="vert270" anchor="ctr" anchorCtr="1">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Fill gas DT</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65:35</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50:50</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613497878"/>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200" b="0" i="0" u="none" strike="noStrike" dirty="0">
                          <a:solidFill>
                            <a:srgbClr val="000000"/>
                          </a:solidFill>
                          <a:effectLst/>
                          <a:latin typeface="Calibri" panose="020F0502020204030204" pitchFamily="34" charset="0"/>
                        </a:rPr>
                        <a:t>capsule pressure (torr)</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6080</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7600</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2487</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2892</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1478</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68</a:t>
                      </a:r>
                    </a:p>
                  </a:txBody>
                  <a:tcPr marL="6350" marR="6350" marT="6350" marB="0" anchor="ctr">
                    <a:lnL>
                      <a:noFill/>
                    </a:lnL>
                    <a:lnR>
                      <a:noFill/>
                    </a:lnR>
                    <a:lnT>
                      <a:noFill/>
                    </a:lnT>
                    <a:lnB>
                      <a:noFill/>
                    </a:lnB>
                  </a:tcPr>
                </a:tc>
                <a:extLst>
                  <a:ext uri="{0D108BD9-81ED-4DB2-BD59-A6C34878D82A}">
                    <a16:rowId xmlns:a16="http://schemas.microsoft.com/office/drawing/2014/main" val="4230177097"/>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Target temperature (K)</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room</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room</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32</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18.6</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326427881"/>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200" b="0" i="0" u="none" strike="noStrike" dirty="0">
                          <a:solidFill>
                            <a:srgbClr val="000000"/>
                          </a:solidFill>
                          <a:effectLst/>
                          <a:latin typeface="Calibri" panose="020F0502020204030204" pitchFamily="34" charset="0"/>
                        </a:rPr>
                        <a:t>Laser energy (MJ)</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0.62</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0.82</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0.71</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0.91</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1.3</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1.8</a:t>
                      </a:r>
                    </a:p>
                  </a:txBody>
                  <a:tcPr marL="6350" marR="6350" marT="6350" marB="0" anchor="ctr">
                    <a:lnL>
                      <a:noFill/>
                    </a:lnL>
                    <a:lnR>
                      <a:noFill/>
                    </a:lnR>
                    <a:lnT>
                      <a:noFill/>
                    </a:lnT>
                    <a:lnB>
                      <a:noFill/>
                    </a:lnB>
                  </a:tcPr>
                </a:tc>
                <a:extLst>
                  <a:ext uri="{0D108BD9-81ED-4DB2-BD59-A6C34878D82A}">
                    <a16:rowId xmlns:a16="http://schemas.microsoft.com/office/drawing/2014/main" val="2820623273"/>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optics log growth per shot</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0.005</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0.01</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0.027</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0.025</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0.11</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0.18</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1530602570"/>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457200" algn="l" rtl="0" fontAlgn="ctr"/>
                      <a:r>
                        <a:rPr lang="en-US" sz="1200" b="0" i="0" u="none" strike="noStrike" dirty="0">
                          <a:solidFill>
                            <a:srgbClr val="000000"/>
                          </a:solidFill>
                          <a:effectLst/>
                          <a:latin typeface="Calibri" panose="020F0502020204030204" pitchFamily="34" charset="0"/>
                        </a:rPr>
                        <a:t>shot cycle time (h)</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9</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9</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16</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16</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18</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rtl="0" fontAlgn="ctr"/>
                      <a:r>
                        <a:rPr lang="en-US" sz="1200" b="0" i="0" u="none" strike="noStrike">
                          <a:solidFill>
                            <a:srgbClr val="000000"/>
                          </a:solidFill>
                          <a:effectLst/>
                          <a:latin typeface="Calibri" panose="020F0502020204030204" pitchFamily="34" charset="0"/>
                        </a:rPr>
                        <a:t>24</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344702"/>
                  </a:ext>
                </a:extLst>
              </a:tr>
              <a:tr h="263168">
                <a:tc rowSpan="7">
                  <a:txBody>
                    <a:bodyPr/>
                    <a:lstStyle/>
                    <a:p>
                      <a:pPr marL="0" algn="ctr" rtl="0" eaLnBrk="1" fontAlgn="ctr" latinLnBrk="0" hangingPunct="1"/>
                      <a:r>
                        <a:rPr lang="en-US" sz="1200" b="1" i="0" u="none" strike="noStrike" dirty="0">
                          <a:solidFill>
                            <a:srgbClr val="000000"/>
                          </a:solidFill>
                          <a:effectLst/>
                          <a:latin typeface="Calibri" panose="020F0502020204030204" pitchFamily="34" charset="0"/>
                        </a:rPr>
                        <a:t> </a:t>
                      </a:r>
                      <a:r>
                        <a:rPr kumimoji="0" lang="en-US" sz="1200" b="1" i="0" u="none" strike="noStrike" kern="1200" dirty="0">
                          <a:solidFill>
                            <a:srgbClr val="000000"/>
                          </a:solidFill>
                          <a:effectLst/>
                          <a:latin typeface="Calibri" panose="020F0502020204030204" pitchFamily="34" charset="0"/>
                          <a:ea typeface="+mn-ea"/>
                          <a:cs typeface="+mn-cs"/>
                        </a:rPr>
                        <a:t>Outputs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expected yield (DT)</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3.7 x 10</a:t>
                      </a:r>
                      <a:r>
                        <a:rPr lang="en-US" sz="1200" b="0" i="0" u="none" strike="noStrike" baseline="30000" dirty="0">
                          <a:solidFill>
                            <a:srgbClr val="000000"/>
                          </a:solidFill>
                          <a:effectLst/>
                          <a:latin typeface="Calibri" panose="020F0502020204030204" pitchFamily="34" charset="0"/>
                        </a:rPr>
                        <a:t>15</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8 x 10</a:t>
                      </a:r>
                      <a:r>
                        <a:rPr lang="en-US" sz="1200" b="0" i="0" u="none" strike="noStrike" baseline="30000" dirty="0">
                          <a:solidFill>
                            <a:srgbClr val="000000"/>
                          </a:solidFill>
                          <a:effectLst/>
                          <a:latin typeface="Calibri" panose="020F0502020204030204" pitchFamily="34" charset="0"/>
                        </a:rPr>
                        <a:t>14</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5.5 x 10</a:t>
                      </a:r>
                      <a:r>
                        <a:rPr lang="en-US" sz="1200" b="0" i="0" u="none" strike="noStrike" baseline="30000">
                          <a:solidFill>
                            <a:srgbClr val="000000"/>
                          </a:solidFill>
                          <a:effectLst/>
                          <a:latin typeface="Calibri" panose="020F0502020204030204" pitchFamily="34" charset="0"/>
                        </a:rPr>
                        <a:t>14</a:t>
                      </a: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8 x 10</a:t>
                      </a:r>
                      <a:r>
                        <a:rPr lang="en-US" sz="1200" b="0" i="0" u="none" strike="noStrike" baseline="30000">
                          <a:solidFill>
                            <a:srgbClr val="000000"/>
                          </a:solidFill>
                          <a:effectLst/>
                          <a:latin typeface="Calibri" panose="020F0502020204030204" pitchFamily="34" charset="0"/>
                        </a:rPr>
                        <a:t>14</a:t>
                      </a: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4.5 x 10</a:t>
                      </a:r>
                      <a:r>
                        <a:rPr lang="en-US" sz="1200" b="0" i="0" u="none" strike="noStrike" baseline="30000">
                          <a:solidFill>
                            <a:srgbClr val="000000"/>
                          </a:solidFill>
                          <a:effectLst/>
                          <a:latin typeface="Calibri" panose="020F0502020204030204" pitchFamily="34" charset="0"/>
                        </a:rPr>
                        <a:t>15</a:t>
                      </a: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1.8 x 10</a:t>
                      </a:r>
                      <a:r>
                        <a:rPr lang="en-US" sz="1200" b="0" i="0" u="none" strike="noStrike" baseline="30000">
                          <a:solidFill>
                            <a:srgbClr val="000000"/>
                          </a:solidFill>
                          <a:effectLst/>
                          <a:latin typeface="Calibri" panose="020F0502020204030204" pitchFamily="34" charset="0"/>
                        </a:rPr>
                        <a:t>16</a:t>
                      </a: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47933554"/>
                  </a:ext>
                </a:extLst>
              </a:tr>
              <a:tr h="263168">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200" b="0" i="1" u="none" strike="noStrike" dirty="0" err="1">
                          <a:solidFill>
                            <a:srgbClr val="000000"/>
                          </a:solidFill>
                          <a:effectLst/>
                          <a:latin typeface="Calibri" panose="020F0502020204030204" pitchFamily="34" charset="0"/>
                        </a:rPr>
                        <a:t>Ť</a:t>
                      </a:r>
                      <a:r>
                        <a:rPr lang="en-US" sz="1200" b="0" i="1" u="none" strike="noStrike" baseline="-25000" dirty="0" err="1">
                          <a:solidFill>
                            <a:srgbClr val="000000"/>
                          </a:solidFill>
                          <a:effectLst/>
                          <a:latin typeface="Calibri" panose="020F0502020204030204" pitchFamily="34" charset="0"/>
                        </a:rPr>
                        <a:t>ion</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keV</a:t>
                      </a:r>
                      <a:r>
                        <a:rPr lang="en-US" sz="12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12</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7</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2.8</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3.8</a:t>
                      </a: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3-5.5</a:t>
                      </a:r>
                    </a:p>
                  </a:txBody>
                  <a:tcPr marL="6350" marR="6350" marT="6350" marB="0" anchor="ctr">
                    <a:lnL>
                      <a:noFill/>
                    </a:lnL>
                    <a:lnR>
                      <a:noFill/>
                    </a:lnR>
                    <a:lnT>
                      <a:noFill/>
                    </a:lnT>
                    <a:lnB>
                      <a:noFill/>
                    </a:lnB>
                  </a:tcPr>
                </a:tc>
                <a:extLst>
                  <a:ext uri="{0D108BD9-81ED-4DB2-BD59-A6C34878D82A}">
                    <a16:rowId xmlns:a16="http://schemas.microsoft.com/office/drawing/2014/main" val="1840292968"/>
                  </a:ext>
                </a:extLst>
              </a:tr>
              <a:tr h="263168">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burn width (</a:t>
                      </a:r>
                      <a:r>
                        <a:rPr lang="en-US" sz="1200" b="0" i="0" u="none" strike="noStrike" dirty="0" err="1">
                          <a:solidFill>
                            <a:srgbClr val="000000"/>
                          </a:solidFill>
                          <a:effectLst/>
                          <a:latin typeface="Calibri" panose="020F0502020204030204" pitchFamily="34" charset="0"/>
                        </a:rPr>
                        <a:t>ps</a:t>
                      </a:r>
                      <a:r>
                        <a:rPr lang="en-US" sz="12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250-300</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200-250</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175-225</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175-225</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38552559"/>
                  </a:ext>
                </a:extLst>
              </a:tr>
              <a:tr h="263168">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200" b="0" i="0" u="none" strike="noStrike" dirty="0">
                          <a:solidFill>
                            <a:srgbClr val="000000"/>
                          </a:solidFill>
                          <a:effectLst/>
                          <a:latin typeface="Calibri" panose="020F0502020204030204" pitchFamily="34" charset="0"/>
                        </a:rPr>
                        <a:t>neutron volume (mm</a:t>
                      </a:r>
                      <a:r>
                        <a:rPr lang="en-US" sz="1200" b="0" i="0" u="none" strike="noStrike" baseline="30000" dirty="0">
                          <a:solidFill>
                            <a:srgbClr val="000000"/>
                          </a:solidFill>
                          <a:effectLst/>
                          <a:latin typeface="Calibri" panose="020F0502020204030204" pitchFamily="34" charset="0"/>
                        </a:rPr>
                        <a:t>3</a:t>
                      </a:r>
                      <a:r>
                        <a:rPr lang="en-US" sz="12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0.0009</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0.0009</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0.0001</a:t>
                      </a:r>
                    </a:p>
                  </a:txBody>
                  <a:tcPr marL="6350" marR="6350" marT="6350" marB="0" anchor="ctr">
                    <a:lnL>
                      <a:noFill/>
                    </a:lnL>
                    <a:lnR>
                      <a:noFill/>
                    </a:lnR>
                    <a:lnT>
                      <a:noFill/>
                    </a:lnT>
                    <a:lnB>
                      <a:noFill/>
                    </a:lnB>
                  </a:tcPr>
                </a:tc>
                <a:extLst>
                  <a:ext uri="{0D108BD9-81ED-4DB2-BD59-A6C34878D82A}">
                    <a16:rowId xmlns:a16="http://schemas.microsoft.com/office/drawing/2014/main" val="3510776691"/>
                  </a:ext>
                </a:extLst>
              </a:tr>
              <a:tr h="435589">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output spectrum</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pure DT</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DT + 1% downscatter</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DT + 0.5% downscatter</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DT + 1-5% downscatter</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210143839"/>
                  </a:ext>
                </a:extLst>
              </a:tr>
              <a:tr h="263168">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en-US" sz="1200" b="0" i="0" u="none" strike="noStrike" dirty="0">
                          <a:solidFill>
                            <a:srgbClr val="000000"/>
                          </a:solidFill>
                          <a:effectLst/>
                          <a:latin typeface="Calibri" panose="020F0502020204030204" pitchFamily="34" charset="0"/>
                        </a:rPr>
                        <a:t>minimum sample standoff (cm)</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1</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4</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tc>
                  <a:txBody>
                    <a:bodyPr/>
                    <a:lstStyle/>
                    <a:p>
                      <a:pPr algn="l" rtl="0" fontAlgn="ctr"/>
                      <a:r>
                        <a:rPr lang="en-US" sz="1200" b="0" i="0" u="none" strike="noStrike">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extLst>
                  <a:ext uri="{0D108BD9-81ED-4DB2-BD59-A6C34878D82A}">
                    <a16:rowId xmlns:a16="http://schemas.microsoft.com/office/drawing/2014/main" val="4106861313"/>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minimum DLP standoff (cm)</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5</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10</a:t>
                      </a:r>
                    </a:p>
                  </a:txBody>
                  <a:tcPr marL="6350" marR="6350" marT="6350" marB="0" anchor="ctr">
                    <a:lnL>
                      <a:noFill/>
                    </a:lnL>
                    <a:lnR>
                      <a:noFill/>
                    </a:lnR>
                    <a:lnT>
                      <a:noFill/>
                    </a:lnT>
                    <a:lnB w="635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886567357"/>
                  </a:ext>
                </a:extLst>
              </a:tr>
              <a:tr h="263168">
                <a:tc rowSpan="4">
                  <a:txBody>
                    <a:bodyPr/>
                    <a:lstStyle/>
                    <a:p>
                      <a:pPr algn="ctr" rtl="0" fontAlgn="ctr"/>
                      <a:r>
                        <a:rPr lang="en-US" sz="1200" b="1" i="0" u="none" strike="noStrike" dirty="0">
                          <a:solidFill>
                            <a:srgbClr val="000000"/>
                          </a:solidFill>
                          <a:effectLst/>
                          <a:latin typeface="Calibri" panose="020F0502020204030204" pitchFamily="34" charset="0"/>
                        </a:rPr>
                        <a:t>Metrics</a:t>
                      </a:r>
                    </a:p>
                  </a:txBody>
                  <a:tcPr marL="6350" marR="6350" marT="6350" marB="0" vert="vert27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75000"/>
                      </a:schemeClr>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10</a:t>
                      </a:r>
                      <a:r>
                        <a:rPr lang="en-US" sz="1200" b="0" i="0" u="none" strike="noStrike" baseline="30000" dirty="0">
                          <a:solidFill>
                            <a:srgbClr val="000000"/>
                          </a:solidFill>
                          <a:effectLst/>
                          <a:latin typeface="Calibri" panose="020F0502020204030204" pitchFamily="34" charset="0"/>
                        </a:rPr>
                        <a:t>15</a:t>
                      </a:r>
                      <a:r>
                        <a:rPr lang="en-US" sz="1200" b="0" i="0" u="none" strike="noStrike" dirty="0">
                          <a:solidFill>
                            <a:srgbClr val="000000"/>
                          </a:solidFill>
                          <a:effectLst/>
                          <a:latin typeface="Calibri" panose="020F0502020204030204" pitchFamily="34" charset="0"/>
                        </a:rPr>
                        <a:t> neutrons/optics log growth</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740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a:solidFill>
                            <a:srgbClr val="000000"/>
                          </a:solidFill>
                          <a:effectLst/>
                          <a:latin typeface="Calibri" panose="020F0502020204030204" pitchFamily="34" charset="0"/>
                        </a:rPr>
                        <a:t>80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a:solidFill>
                            <a:srgbClr val="000000"/>
                          </a:solidFill>
                          <a:effectLst/>
                          <a:latin typeface="Calibri" panose="020F0502020204030204" pitchFamily="34" charset="0"/>
                        </a:rPr>
                        <a:t>20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a:solidFill>
                            <a:srgbClr val="000000"/>
                          </a:solidFill>
                          <a:effectLst/>
                          <a:latin typeface="Calibri" panose="020F0502020204030204" pitchFamily="34" charset="0"/>
                        </a:rPr>
                        <a:t>32</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a:solidFill>
                            <a:srgbClr val="000000"/>
                          </a:solidFill>
                          <a:effectLst/>
                          <a:latin typeface="Calibri" panose="020F0502020204030204" pitchFamily="34" charset="0"/>
                        </a:rPr>
                        <a:t>41</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100</a:t>
                      </a:r>
                    </a:p>
                  </a:txBody>
                  <a:tcPr marL="6350" marR="6350" marT="6350"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04016990"/>
                  </a:ext>
                </a:extLst>
              </a:tr>
              <a:tr h="263168">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solidFill>
                      <a:srgbClr val="E7E7E7"/>
                    </a:solidFill>
                  </a:tcPr>
                </a:tc>
                <a:tc>
                  <a:txBody>
                    <a:bodyPr/>
                    <a:lstStyle/>
                    <a:p>
                      <a:pPr marL="457200" algn="l" rtl="0" fontAlgn="ctr"/>
                      <a:r>
                        <a:rPr lang="en-US" sz="1200" b="0" i="0" u="none" strike="noStrike" dirty="0">
                          <a:solidFill>
                            <a:srgbClr val="000000"/>
                          </a:solidFill>
                          <a:effectLst/>
                          <a:latin typeface="Calibri" panose="020F0502020204030204" pitchFamily="34" charset="0"/>
                        </a:rPr>
                        <a:t>doping capsule/fill</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n/y</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y/y</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n/y</a:t>
                      </a:r>
                    </a:p>
                  </a:txBody>
                  <a:tcPr marL="6350" marR="6350" marT="6350" marB="0" anchor="ctr">
                    <a:lnL>
                      <a:noFill/>
                    </a:lnL>
                    <a:lnR>
                      <a:noFill/>
                    </a:lnR>
                    <a:lnT>
                      <a:noFill/>
                    </a:lnT>
                    <a:lnB>
                      <a:noFill/>
                    </a:lnB>
                    <a:solidFill>
                      <a:srgbClr val="E7E7E7"/>
                    </a:solidFill>
                  </a:tcPr>
                </a:tc>
                <a:tc>
                  <a:txBody>
                    <a:bodyPr/>
                    <a:lstStyle/>
                    <a:p>
                      <a:pPr algn="l" rtl="0" fontAlgn="ctr"/>
                      <a:r>
                        <a:rPr lang="en-US" sz="1200" b="0" i="0" u="none" strike="noStrike">
                          <a:solidFill>
                            <a:srgbClr val="000000"/>
                          </a:solidFill>
                          <a:effectLst/>
                          <a:latin typeface="Calibri" panose="020F0502020204030204" pitchFamily="34" charset="0"/>
                        </a:rPr>
                        <a:t>y/n</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655501851"/>
                  </a:ext>
                </a:extLst>
              </a:tr>
              <a:tr h="263168">
                <a:tc vMerge="1">
                  <a:txBody>
                    <a:bodyPr/>
                    <a:lstStyle/>
                    <a:p>
                      <a:pPr algn="l" rtl="0" fontAlgn="ctr"/>
                      <a:endParaRPr lang="en-US" sz="1200" b="0" i="0" u="none" strike="noStrike">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marL="457200" algn="l" rtl="0" fontAlgn="ctr"/>
                      <a:r>
                        <a:rPr lang="fr-FR" sz="1200" b="0" i="0" u="none" strike="noStrike" dirty="0">
                          <a:solidFill>
                            <a:srgbClr val="000000"/>
                          </a:solidFill>
                          <a:effectLst/>
                          <a:latin typeface="Calibri" panose="020F0502020204030204" pitchFamily="34" charset="0"/>
                        </a:rPr>
                        <a:t>max fluence: destructive (n/cm</a:t>
                      </a:r>
                      <a:r>
                        <a:rPr lang="fr-FR" sz="1200" b="0" i="0" u="none" strike="noStrike" baseline="30000" dirty="0">
                          <a:solidFill>
                            <a:srgbClr val="000000"/>
                          </a:solidFill>
                          <a:effectLst/>
                          <a:latin typeface="Calibri" panose="020F0502020204030204" pitchFamily="34" charset="0"/>
                        </a:rPr>
                        <a:t>2</a:t>
                      </a:r>
                      <a:r>
                        <a:rPr lang="fr-FR" sz="12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a:noFill/>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2.9 x 10</a:t>
                      </a:r>
                      <a:r>
                        <a:rPr lang="en-US" sz="1200" b="0" i="0" u="none" strike="noStrike" baseline="30000" dirty="0">
                          <a:solidFill>
                            <a:srgbClr val="000000"/>
                          </a:solidFill>
                          <a:effectLst/>
                          <a:latin typeface="Calibri" panose="020F0502020204030204" pitchFamily="34" charset="0"/>
                        </a:rPr>
                        <a:t>14</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4.0 x 10</a:t>
                      </a:r>
                      <a:r>
                        <a:rPr lang="en-US" sz="1200" b="0" i="0" u="none" strike="noStrike" baseline="30000" dirty="0">
                          <a:solidFill>
                            <a:srgbClr val="000000"/>
                          </a:solidFill>
                          <a:effectLst/>
                          <a:latin typeface="Calibri" panose="020F0502020204030204" pitchFamily="34" charset="0"/>
                        </a:rPr>
                        <a:t>12</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1.7 x 10</a:t>
                      </a:r>
                      <a:r>
                        <a:rPr lang="en-US" sz="1200" b="0" i="0" u="none" strike="noStrike" baseline="30000" dirty="0">
                          <a:solidFill>
                            <a:srgbClr val="000000"/>
                          </a:solidFill>
                          <a:effectLst/>
                          <a:latin typeface="Calibri" panose="020F0502020204030204" pitchFamily="34" charset="0"/>
                        </a:rPr>
                        <a:t>14</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2.5 x 10</a:t>
                      </a:r>
                      <a:r>
                        <a:rPr lang="en-US" sz="1200" b="0" i="0" u="none" strike="noStrike" baseline="30000" dirty="0">
                          <a:solidFill>
                            <a:srgbClr val="000000"/>
                          </a:solidFill>
                          <a:effectLst/>
                          <a:latin typeface="Calibri" panose="020F0502020204030204" pitchFamily="34" charset="0"/>
                        </a:rPr>
                        <a:t>14</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1.4 x 10</a:t>
                      </a:r>
                      <a:r>
                        <a:rPr lang="en-US" sz="1200" b="0" i="0" u="none" strike="noStrike" baseline="30000" dirty="0">
                          <a:solidFill>
                            <a:srgbClr val="000000"/>
                          </a:solidFill>
                          <a:effectLst/>
                          <a:latin typeface="Calibri" panose="020F0502020204030204" pitchFamily="34" charset="0"/>
                        </a:rPr>
                        <a:t>15</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tc>
                  <a:txBody>
                    <a:bodyPr/>
                    <a:lstStyle/>
                    <a:p>
                      <a:pPr algn="l" rtl="0" fontAlgn="ctr"/>
                      <a:r>
                        <a:rPr lang="en-US" sz="1200" b="0" i="0" u="none" strike="noStrike" dirty="0">
                          <a:solidFill>
                            <a:srgbClr val="000000"/>
                          </a:solidFill>
                          <a:effectLst/>
                          <a:latin typeface="Calibri" panose="020F0502020204030204" pitchFamily="34" charset="0"/>
                        </a:rPr>
                        <a:t>5.7 x 10</a:t>
                      </a:r>
                      <a:r>
                        <a:rPr lang="en-US" sz="1200" b="0" i="0" u="none" strike="noStrike" baseline="30000" dirty="0">
                          <a:solidFill>
                            <a:srgbClr val="000000"/>
                          </a:solidFill>
                          <a:effectLst/>
                          <a:latin typeface="Calibri" panose="020F0502020204030204" pitchFamily="34" charset="0"/>
                        </a:rPr>
                        <a:t>15</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1757660526"/>
                  </a:ext>
                </a:extLst>
              </a:tr>
              <a:tr h="272244">
                <a:tc vMerge="1">
                  <a:txBody>
                    <a:bodyPr/>
                    <a:lstStyle/>
                    <a:p>
                      <a:pPr algn="l" rtl="0" fontAlgn="ct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457200" algn="l" rtl="0" fontAlgn="ctr"/>
                      <a:r>
                        <a:rPr lang="fr-FR" sz="1200" b="0" i="0" u="none" strike="noStrike" dirty="0">
                          <a:solidFill>
                            <a:srgbClr val="000000"/>
                          </a:solidFill>
                          <a:effectLst/>
                          <a:latin typeface="Calibri" panose="020F0502020204030204" pitchFamily="34" charset="0"/>
                        </a:rPr>
                        <a:t>max fluence: non-destructive (n/cm</a:t>
                      </a:r>
                      <a:r>
                        <a:rPr lang="fr-FR" sz="1200" b="0" i="0" u="none" strike="noStrike" baseline="30000" dirty="0">
                          <a:solidFill>
                            <a:srgbClr val="000000"/>
                          </a:solidFill>
                          <a:effectLst/>
                          <a:latin typeface="Calibri" panose="020F0502020204030204" pitchFamily="34" charset="0"/>
                        </a:rPr>
                        <a:t>2</a:t>
                      </a:r>
                      <a:r>
                        <a:rPr lang="fr-FR" sz="1200" b="0" i="0" u="none" strike="noStrike" dirty="0">
                          <a:solidFill>
                            <a:srgbClr val="000000"/>
                          </a:solidFill>
                          <a:effectLst/>
                          <a:latin typeface="Calibri" panose="020F0502020204030204" pitchFamily="34" charset="0"/>
                        </a:rPr>
                        <a:t>)</a:t>
                      </a: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1.2 x 10</a:t>
                      </a:r>
                      <a:r>
                        <a:rPr lang="en-US" sz="1200" b="0" i="0" u="none" strike="noStrike" baseline="30000" dirty="0">
                          <a:solidFill>
                            <a:srgbClr val="000000"/>
                          </a:solidFill>
                          <a:effectLst/>
                          <a:latin typeface="Calibri" panose="020F0502020204030204" pitchFamily="34" charset="0"/>
                        </a:rPr>
                        <a:t>13</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2.5 x 10</a:t>
                      </a:r>
                      <a:r>
                        <a:rPr lang="en-US" sz="1200" b="0" i="0" u="none" strike="noStrike" baseline="30000" dirty="0">
                          <a:solidFill>
                            <a:srgbClr val="000000"/>
                          </a:solidFill>
                          <a:effectLst/>
                          <a:latin typeface="Calibri" panose="020F0502020204030204" pitchFamily="34" charset="0"/>
                        </a:rPr>
                        <a:t>12</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4.4 x 10</a:t>
                      </a:r>
                      <a:r>
                        <a:rPr lang="en-US" sz="1200" b="0" i="0" u="none" strike="noStrike" baseline="30000" dirty="0">
                          <a:solidFill>
                            <a:srgbClr val="000000"/>
                          </a:solidFill>
                          <a:effectLst/>
                          <a:latin typeface="Calibri" panose="020F0502020204030204" pitchFamily="34" charset="0"/>
                        </a:rPr>
                        <a:t>11</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6.3 x 10</a:t>
                      </a:r>
                      <a:r>
                        <a:rPr lang="en-US" sz="1200" b="0" i="0" u="none" strike="noStrike" baseline="30000" dirty="0">
                          <a:solidFill>
                            <a:srgbClr val="000000"/>
                          </a:solidFill>
                          <a:effectLst/>
                          <a:latin typeface="Calibri" panose="020F0502020204030204" pitchFamily="34" charset="0"/>
                        </a:rPr>
                        <a:t>11</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3.6 x 10</a:t>
                      </a:r>
                      <a:r>
                        <a:rPr lang="en-US" sz="1200" b="0" i="0" u="none" strike="noStrike" baseline="30000" dirty="0">
                          <a:solidFill>
                            <a:srgbClr val="000000"/>
                          </a:solidFill>
                          <a:effectLst/>
                          <a:latin typeface="Calibri" panose="020F0502020204030204" pitchFamily="34" charset="0"/>
                        </a:rPr>
                        <a:t>12</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l" rtl="0" fontAlgn="ctr"/>
                      <a:r>
                        <a:rPr lang="en-US" sz="1200" b="0" i="0" u="none" strike="noStrike" dirty="0">
                          <a:solidFill>
                            <a:srgbClr val="000000"/>
                          </a:solidFill>
                          <a:effectLst/>
                          <a:latin typeface="Calibri" panose="020F0502020204030204" pitchFamily="34" charset="0"/>
                        </a:rPr>
                        <a:t>1.4 x 10</a:t>
                      </a:r>
                      <a:r>
                        <a:rPr lang="en-US" sz="1200" b="0" i="0" u="none" strike="noStrike" baseline="30000" dirty="0">
                          <a:solidFill>
                            <a:srgbClr val="000000"/>
                          </a:solidFill>
                          <a:effectLst/>
                          <a:latin typeface="Calibri" panose="020F0502020204030204" pitchFamily="34" charset="0"/>
                        </a:rPr>
                        <a:t>13</a:t>
                      </a:r>
                      <a:endParaRPr lang="en-US" sz="12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02618359"/>
                  </a:ext>
                </a:extLst>
              </a:tr>
            </a:tbl>
          </a:graphicData>
        </a:graphic>
      </p:graphicFrame>
    </p:spTree>
    <p:extLst>
      <p:ext uri="{BB962C8B-B14F-4D97-AF65-F5344CB8AC3E}">
        <p14:creationId xmlns:p14="http://schemas.microsoft.com/office/powerpoint/2010/main" val="863121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solidFill>
                  <a:schemeClr val="bg1">
                    <a:lumMod val="65000"/>
                  </a:schemeClr>
                </a:solidFill>
              </a:rPr>
              <a:t>Abstract</a:t>
            </a:r>
          </a:p>
          <a:p>
            <a:pPr marL="571500" indent="-514350">
              <a:buFont typeface="+mj-lt"/>
              <a:buAutoNum type="arabicPeriod"/>
            </a:pPr>
            <a:r>
              <a:rPr lang="en-US" dirty="0">
                <a:solidFill>
                  <a:schemeClr val="bg1">
                    <a:lumMod val="65000"/>
                  </a:schemeClr>
                </a:solidFill>
              </a:rPr>
              <a:t>NIF overview</a:t>
            </a:r>
          </a:p>
          <a:p>
            <a:pPr marL="914400" lvl="1" indent="-514350">
              <a:buFont typeface="+mj-lt"/>
              <a:buAutoNum type="alphaUcPeriod"/>
            </a:pPr>
            <a:r>
              <a:rPr lang="en-US" dirty="0">
                <a:solidFill>
                  <a:schemeClr val="bg1">
                    <a:lumMod val="65000"/>
                  </a:schemeClr>
                </a:solidFill>
              </a:rPr>
              <a:t>Using the NIF as a neutron source</a:t>
            </a:r>
          </a:p>
          <a:p>
            <a:pPr marL="914400" lvl="1" indent="-514350">
              <a:buFont typeface="+mj-lt"/>
              <a:buAutoNum type="alphaUcPeriod"/>
            </a:pPr>
            <a:r>
              <a:rPr lang="en-US" dirty="0">
                <a:solidFill>
                  <a:schemeClr val="bg1">
                    <a:lumMod val="65000"/>
                  </a:schemeClr>
                </a:solidFill>
              </a:rPr>
              <a:t>Practical consideration for the user</a:t>
            </a:r>
          </a:p>
          <a:p>
            <a:pPr marL="914400" lvl="1" indent="-514350">
              <a:buFont typeface="+mj-lt"/>
              <a:buAutoNum type="alphaUcPeriod"/>
            </a:pPr>
            <a:r>
              <a:rPr lang="en-US" dirty="0">
                <a:solidFill>
                  <a:schemeClr val="bg1">
                    <a:lumMod val="65000"/>
                  </a:schemeClr>
                </a:solidFill>
              </a:rPr>
              <a:t>Fusion spectra available</a:t>
            </a:r>
          </a:p>
          <a:p>
            <a:pPr marL="571500" indent="-514350">
              <a:buFont typeface="+mj-lt"/>
              <a:buAutoNum type="arabicPeriod"/>
            </a:pPr>
            <a:r>
              <a:rPr lang="en-US" dirty="0">
                <a:solidFill>
                  <a:schemeClr val="bg1">
                    <a:lumMod val="65000"/>
                  </a:schemeClr>
                </a:solidFill>
              </a:rPr>
              <a:t>NIF neutron sources</a:t>
            </a:r>
          </a:p>
          <a:p>
            <a:pPr marL="914400" lvl="1" indent="-514350">
              <a:buFont typeface="+mj-lt"/>
              <a:buAutoNum type="alphaUcPeriod"/>
            </a:pPr>
            <a:r>
              <a:rPr lang="en-US" dirty="0">
                <a:solidFill>
                  <a:schemeClr val="bg1">
                    <a:lumMod val="65000"/>
                  </a:schemeClr>
                </a:solidFill>
              </a:rPr>
              <a:t>Polar direct drive</a:t>
            </a:r>
          </a:p>
          <a:p>
            <a:pPr marL="1085850" lvl="2" indent="-514350">
              <a:buFont typeface="+mj-lt"/>
              <a:buAutoNum type="romanLcPeriod"/>
            </a:pPr>
            <a:r>
              <a:rPr lang="en-US" dirty="0">
                <a:solidFill>
                  <a:schemeClr val="bg1">
                    <a:lumMod val="65000"/>
                  </a:schemeClr>
                </a:solidFill>
              </a:rPr>
              <a:t>CH PDXP</a:t>
            </a:r>
          </a:p>
          <a:p>
            <a:pPr marL="1085850" lvl="2" indent="-514350">
              <a:buFont typeface="+mj-lt"/>
              <a:buAutoNum type="romanLcPeriod"/>
            </a:pPr>
            <a:r>
              <a:rPr lang="en-US" dirty="0">
                <a:solidFill>
                  <a:schemeClr val="bg1">
                    <a:lumMod val="65000"/>
                  </a:schemeClr>
                </a:solidFill>
              </a:rPr>
              <a:t>SiO</a:t>
            </a:r>
            <a:r>
              <a:rPr lang="en-US" baseline="-25000" dirty="0">
                <a:solidFill>
                  <a:schemeClr val="bg1">
                    <a:lumMod val="65000"/>
                  </a:schemeClr>
                </a:solidFill>
              </a:rPr>
              <a:t>2</a:t>
            </a:r>
            <a:r>
              <a:rPr lang="en-US" dirty="0">
                <a:solidFill>
                  <a:schemeClr val="bg1">
                    <a:lumMod val="65000"/>
                  </a:schemeClr>
                </a:solidFill>
              </a:rPr>
              <a:t> DDEP</a:t>
            </a:r>
          </a:p>
          <a:p>
            <a:pPr marL="914400" lvl="1" indent="-514350">
              <a:buFont typeface="+mj-lt"/>
              <a:buAutoNum type="alphaUcPeriod"/>
            </a:pPr>
            <a:r>
              <a:rPr lang="en-US" dirty="0">
                <a:solidFill>
                  <a:schemeClr val="bg1">
                    <a:lumMod val="65000"/>
                  </a:schemeClr>
                </a:solidFill>
              </a:rPr>
              <a:t>Indirect drive</a:t>
            </a:r>
          </a:p>
          <a:p>
            <a:pPr marL="1085850" lvl="2" indent="-514350">
              <a:buFont typeface="+mj-lt"/>
              <a:buAutoNum type="romanLcPeriod"/>
            </a:pPr>
            <a:r>
              <a:rPr lang="en-US" dirty="0">
                <a:solidFill>
                  <a:schemeClr val="bg1">
                    <a:lumMod val="65000"/>
                  </a:schemeClr>
                </a:solidFill>
              </a:rPr>
              <a:t>ICF cryogenic layered</a:t>
            </a:r>
          </a:p>
          <a:p>
            <a:pPr marL="1085850" lvl="2" indent="-514350">
              <a:buFont typeface="+mj-lt"/>
              <a:buAutoNum type="romanLcPeriod"/>
            </a:pPr>
            <a:r>
              <a:rPr lang="en-US" dirty="0">
                <a:solidFill>
                  <a:schemeClr val="bg1">
                    <a:lumMod val="65000"/>
                  </a:schemeClr>
                </a:solidFill>
              </a:rPr>
              <a:t>DT gas Symcaps</a:t>
            </a:r>
          </a:p>
          <a:p>
            <a:pPr marL="1085850" lvl="2" indent="-514350">
              <a:buFont typeface="+mj-lt"/>
              <a:buAutoNum type="romanLcPeriod"/>
            </a:pPr>
            <a:r>
              <a:rPr lang="en-US" dirty="0">
                <a:solidFill>
                  <a:schemeClr val="bg1">
                    <a:lumMod val="65000"/>
                  </a:schemeClr>
                </a:solidFill>
              </a:rPr>
              <a:t>IDEP</a:t>
            </a:r>
          </a:p>
          <a:p>
            <a:pPr marL="914400" lvl="1" indent="-514350">
              <a:buFont typeface="+mj-lt"/>
              <a:buAutoNum type="alphaUcPeriod"/>
            </a:pPr>
            <a:r>
              <a:rPr lang="en-US" dirty="0">
                <a:solidFill>
                  <a:schemeClr val="bg1">
                    <a:lumMod val="65000"/>
                  </a:schemeClr>
                </a:solidFill>
              </a:rPr>
              <a:t>Summary table</a:t>
            </a:r>
          </a:p>
          <a:p>
            <a:pPr marL="571500" indent="-514350">
              <a:buFont typeface="+mj-lt"/>
              <a:buAutoNum type="arabicPeriod"/>
            </a:pPr>
            <a:r>
              <a:rPr lang="en-US" dirty="0"/>
              <a:t>Experimental Platforms</a:t>
            </a:r>
          </a:p>
          <a:p>
            <a:pPr marL="914400" lvl="1" indent="-514350">
              <a:buFont typeface="+mj-lt"/>
              <a:buAutoNum type="alphaUcPeriod"/>
            </a:pPr>
            <a:r>
              <a:rPr lang="en-US" dirty="0"/>
              <a:t>Exterior flange mounted and reentrant well</a:t>
            </a:r>
          </a:p>
          <a:p>
            <a:pPr marL="914400" lvl="1" indent="-514350">
              <a:buFont typeface="+mj-lt"/>
              <a:buAutoNum type="alphaUcPeriod"/>
            </a:pPr>
            <a:r>
              <a:rPr lang="en-US" dirty="0"/>
              <a:t>Snout-mounted auxiliary positions</a:t>
            </a:r>
          </a:p>
          <a:p>
            <a:pPr marL="914400" lvl="1" indent="-514350">
              <a:buFont typeface="+mj-lt"/>
              <a:buAutoNum type="alphaUcPeriod"/>
            </a:pPr>
            <a:r>
              <a:rPr lang="en-US" dirty="0"/>
              <a:t>Dynamic load packages</a:t>
            </a:r>
          </a:p>
          <a:p>
            <a:pPr marL="914400" lvl="1" indent="-514350">
              <a:buFont typeface="+mj-lt"/>
              <a:buAutoNum type="alphaUcPeriod"/>
            </a:pPr>
            <a:r>
              <a:rPr lang="en-US" dirty="0"/>
              <a:t>Hohlraum</a:t>
            </a:r>
          </a:p>
          <a:p>
            <a:pPr marL="914400" lvl="1" indent="-514350">
              <a:buFont typeface="+mj-lt"/>
              <a:buAutoNum type="alphaUcPeriod"/>
            </a:pPr>
            <a:r>
              <a:rPr lang="en-US" dirty="0"/>
              <a:t>Capsule</a:t>
            </a:r>
          </a:p>
          <a:p>
            <a:pPr marL="571500" indent="-514350">
              <a:buFont typeface="+mj-lt"/>
              <a:buAutoNum type="arabicPeriod"/>
            </a:pPr>
            <a:r>
              <a:rPr lang="en-US" dirty="0">
                <a:solidFill>
                  <a:schemeClr val="bg1">
                    <a:lumMod val="65000"/>
                  </a:schemeClr>
                </a:solidFill>
              </a:rPr>
              <a:t>Neutron Source and Experimental Platform Development</a:t>
            </a:r>
          </a:p>
          <a:p>
            <a:pPr marL="914400" lvl="1" indent="-514350">
              <a:buFont typeface="+mj-lt"/>
              <a:buAutoNum type="alphaUcPeriod"/>
            </a:pPr>
            <a:r>
              <a:rPr lang="en-US" dirty="0">
                <a:solidFill>
                  <a:schemeClr val="bg1">
                    <a:lumMod val="65000"/>
                  </a:schemeClr>
                </a:solidFill>
              </a:rPr>
              <a:t>Capsule microinjection doping</a:t>
            </a:r>
          </a:p>
          <a:p>
            <a:pPr marL="914400" lvl="1" indent="-514350">
              <a:buFont typeface="+mj-lt"/>
              <a:buAutoNum type="alphaUcPeriod"/>
            </a:pPr>
            <a:r>
              <a:rPr lang="en-US" dirty="0">
                <a:solidFill>
                  <a:schemeClr val="bg1">
                    <a:lumMod val="65000"/>
                  </a:schemeClr>
                </a:solidFill>
              </a:rPr>
              <a:t>Neutron source development: yield enhancements</a:t>
            </a:r>
          </a:p>
          <a:p>
            <a:pPr marL="914400" lvl="1" indent="-514350">
              <a:buFont typeface="+mj-lt"/>
              <a:buAutoNum type="alphaUcPeriod"/>
            </a:pPr>
            <a:r>
              <a:rPr lang="en-US" dirty="0">
                <a:solidFill>
                  <a:schemeClr val="bg1">
                    <a:lumMod val="65000"/>
                  </a:schemeClr>
                </a:solidFill>
              </a:rPr>
              <a:t>Experimental support ring and reduced source standoff</a:t>
            </a:r>
          </a:p>
          <a:p>
            <a:pPr marL="571500" indent="-514350">
              <a:buFont typeface="+mj-lt"/>
              <a:buAutoNum type="arabicPeriod"/>
            </a:pPr>
            <a:r>
              <a:rPr lang="en-US" dirty="0">
                <a:solidFill>
                  <a:schemeClr val="bg1">
                    <a:lumMod val="65000"/>
                  </a:schemeClr>
                </a:solidFill>
              </a:rPr>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887917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77BC9-7DDF-452A-BBB9-D9404D136A5D}"/>
              </a:ext>
            </a:extLst>
          </p:cNvPr>
          <p:cNvSpPr>
            <a:spLocks noGrp="1"/>
          </p:cNvSpPr>
          <p:nvPr>
            <p:ph type="title"/>
          </p:nvPr>
        </p:nvSpPr>
        <p:spPr/>
        <p:txBody>
          <a:bodyPr/>
          <a:lstStyle/>
          <a:p>
            <a:r>
              <a:rPr lang="en-US" dirty="0"/>
              <a:t>Many neutron experiments are assembled onto a single NIF shot.</a:t>
            </a:r>
          </a:p>
        </p:txBody>
      </p:sp>
      <p:pic>
        <p:nvPicPr>
          <p:cNvPr id="9" name="Picture 2" descr="C:\Users\yeamans1\Documents\shot planning\H_Burn_SymCDT_RadChem_AAA\postshot\N160210-001-sm.jpg">
            <a:extLst>
              <a:ext uri="{FF2B5EF4-FFF2-40B4-BE49-F238E27FC236}">
                <a16:creationId xmlns:a16="http://schemas.microsoft.com/office/drawing/2014/main" id="{7E40E42C-28E0-45DC-965A-4DD8DC0B4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13" y="1428262"/>
            <a:ext cx="3075687" cy="31005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9A1CDBC4-D8C0-4FAF-85B7-F63EF6229D64}"/>
              </a:ext>
            </a:extLst>
          </p:cNvPr>
          <p:cNvGraphicFramePr>
            <a:graphicFrameLocks noGrp="1"/>
          </p:cNvGraphicFramePr>
          <p:nvPr>
            <p:extLst>
              <p:ext uri="{D42A27DB-BD31-4B8C-83A1-F6EECF244321}">
                <p14:modId xmlns:p14="http://schemas.microsoft.com/office/powerpoint/2010/main" val="2283855987"/>
              </p:ext>
            </p:extLst>
          </p:nvPr>
        </p:nvGraphicFramePr>
        <p:xfrm>
          <a:off x="429513" y="4723466"/>
          <a:ext cx="8319803" cy="1418870"/>
        </p:xfrm>
        <a:graphic>
          <a:graphicData uri="http://schemas.openxmlformats.org/drawingml/2006/table">
            <a:tbl>
              <a:tblPr/>
              <a:tblGrid>
                <a:gridCol w="1356302">
                  <a:extLst>
                    <a:ext uri="{9D8B030D-6E8A-4147-A177-3AD203B41FA5}">
                      <a16:colId xmlns:a16="http://schemas.microsoft.com/office/drawing/2014/main" val="4169409531"/>
                    </a:ext>
                  </a:extLst>
                </a:gridCol>
                <a:gridCol w="789354">
                  <a:extLst>
                    <a:ext uri="{9D8B030D-6E8A-4147-A177-3AD203B41FA5}">
                      <a16:colId xmlns:a16="http://schemas.microsoft.com/office/drawing/2014/main" val="1909011346"/>
                    </a:ext>
                  </a:extLst>
                </a:gridCol>
                <a:gridCol w="687819">
                  <a:extLst>
                    <a:ext uri="{9D8B030D-6E8A-4147-A177-3AD203B41FA5}">
                      <a16:colId xmlns:a16="http://schemas.microsoft.com/office/drawing/2014/main" val="3797816847"/>
                    </a:ext>
                  </a:extLst>
                </a:gridCol>
                <a:gridCol w="609592">
                  <a:extLst>
                    <a:ext uri="{9D8B030D-6E8A-4147-A177-3AD203B41FA5}">
                      <a16:colId xmlns:a16="http://schemas.microsoft.com/office/drawing/2014/main" val="3882707471"/>
                    </a:ext>
                  </a:extLst>
                </a:gridCol>
                <a:gridCol w="609592">
                  <a:extLst>
                    <a:ext uri="{9D8B030D-6E8A-4147-A177-3AD203B41FA5}">
                      <a16:colId xmlns:a16="http://schemas.microsoft.com/office/drawing/2014/main" val="3252564364"/>
                    </a:ext>
                  </a:extLst>
                </a:gridCol>
                <a:gridCol w="609592">
                  <a:extLst>
                    <a:ext uri="{9D8B030D-6E8A-4147-A177-3AD203B41FA5}">
                      <a16:colId xmlns:a16="http://schemas.microsoft.com/office/drawing/2014/main" val="1303962673"/>
                    </a:ext>
                  </a:extLst>
                </a:gridCol>
                <a:gridCol w="609592">
                  <a:extLst>
                    <a:ext uri="{9D8B030D-6E8A-4147-A177-3AD203B41FA5}">
                      <a16:colId xmlns:a16="http://schemas.microsoft.com/office/drawing/2014/main" val="2747166496"/>
                    </a:ext>
                  </a:extLst>
                </a:gridCol>
                <a:gridCol w="609592">
                  <a:extLst>
                    <a:ext uri="{9D8B030D-6E8A-4147-A177-3AD203B41FA5}">
                      <a16:colId xmlns:a16="http://schemas.microsoft.com/office/drawing/2014/main" val="254826793"/>
                    </a:ext>
                  </a:extLst>
                </a:gridCol>
                <a:gridCol w="609592">
                  <a:extLst>
                    <a:ext uri="{9D8B030D-6E8A-4147-A177-3AD203B41FA5}">
                      <a16:colId xmlns:a16="http://schemas.microsoft.com/office/drawing/2014/main" val="1778801331"/>
                    </a:ext>
                  </a:extLst>
                </a:gridCol>
                <a:gridCol w="609592">
                  <a:extLst>
                    <a:ext uri="{9D8B030D-6E8A-4147-A177-3AD203B41FA5}">
                      <a16:colId xmlns:a16="http://schemas.microsoft.com/office/drawing/2014/main" val="1357909565"/>
                    </a:ext>
                  </a:extLst>
                </a:gridCol>
                <a:gridCol w="609592">
                  <a:extLst>
                    <a:ext uri="{9D8B030D-6E8A-4147-A177-3AD203B41FA5}">
                      <a16:colId xmlns:a16="http://schemas.microsoft.com/office/drawing/2014/main" val="1370804122"/>
                    </a:ext>
                  </a:extLst>
                </a:gridCol>
                <a:gridCol w="609592">
                  <a:extLst>
                    <a:ext uri="{9D8B030D-6E8A-4147-A177-3AD203B41FA5}">
                      <a16:colId xmlns:a16="http://schemas.microsoft.com/office/drawing/2014/main" val="96914666"/>
                    </a:ext>
                  </a:extLst>
                </a:gridCol>
              </a:tblGrid>
              <a:tr h="273576">
                <a:tc>
                  <a:txBody>
                    <a:bodyPr/>
                    <a:lstStyle/>
                    <a:p>
                      <a:pPr algn="l" rtl="0" fontAlgn="ctr"/>
                      <a:r>
                        <a:rPr lang="en-US" sz="900" b="1" i="0" u="none" strike="noStrike">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capsule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dirty="0">
                          <a:solidFill>
                            <a:srgbClr val="000000"/>
                          </a:solidFill>
                          <a:effectLst/>
                          <a:latin typeface="Calibri" panose="020F0502020204030204" pitchFamily="34" charset="0"/>
                        </a:rPr>
                        <a:t>hohlraum</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support ring</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DLP</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Treefrog</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HTOAD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SRC Toad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Snout-NAD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test well sample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reentrant well</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port flange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161912">
                <a:tc>
                  <a:txBody>
                    <a:bodyPr/>
                    <a:lstStyle/>
                    <a:p>
                      <a:pPr algn="r" rtl="0" fontAlgn="ctr"/>
                      <a:r>
                        <a:rPr lang="en-US" sz="900" b="0" i="0" u="none" strike="noStrike">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0.1</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7</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45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350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375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161912">
                <a:tc>
                  <a:txBody>
                    <a:bodyPr/>
                    <a:lstStyle/>
                    <a:p>
                      <a:pPr algn="r" rtl="0" fontAlgn="ctr"/>
                      <a:r>
                        <a:rPr lang="en-US" sz="900" b="0" i="0" u="none" strike="noStrike">
                          <a:solidFill>
                            <a:srgbClr val="000000"/>
                          </a:solidFill>
                          <a:effectLst/>
                          <a:latin typeface="Calibri" panose="020F0502020204030204" pitchFamily="34" charset="0"/>
                        </a:rPr>
                        <a:t>sample area (cm</a:t>
                      </a:r>
                      <a:r>
                        <a:rPr lang="en-US" sz="900" b="0" i="0" u="none" strike="noStrike" baseline="30000">
                          <a:solidFill>
                            <a:srgbClr val="000000"/>
                          </a:solidFill>
                          <a:effectLst/>
                          <a:latin typeface="Calibri" panose="020F0502020204030204" pitchFamily="34" charset="0"/>
                        </a:rPr>
                        <a:t>2</a:t>
                      </a:r>
                      <a:r>
                        <a:rPr lang="en-US" sz="900" b="0" i="0" u="none" strike="noStrike">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endParaRPr lang="en-US" sz="900" b="0" i="0" u="none" strike="noStrike">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0.05</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3</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90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4.9</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37</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1250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1250</a:t>
                      </a:r>
                    </a:p>
                  </a:txBody>
                  <a:tcPr marL="5583" marR="5583" marT="5583" marB="0" anchor="ctr">
                    <a:lnL>
                      <a:noFill/>
                    </a:lnL>
                    <a:lnR>
                      <a:noFill/>
                    </a:lnR>
                    <a:lnT>
                      <a:noFill/>
                    </a:lnT>
                    <a:lnB>
                      <a:noFill/>
                    </a:lnB>
                  </a:tcPr>
                </a:tc>
                <a:extLst>
                  <a:ext uri="{0D108BD9-81ED-4DB2-BD59-A6C34878D82A}">
                    <a16:rowId xmlns:a16="http://schemas.microsoft.com/office/drawing/2014/main" val="1389244705"/>
                  </a:ext>
                </a:extLst>
              </a:tr>
              <a:tr h="161912">
                <a:tc>
                  <a:txBody>
                    <a:bodyPr/>
                    <a:lstStyle/>
                    <a:p>
                      <a:pPr algn="r" rtl="0" fontAlgn="ctr"/>
                      <a:r>
                        <a:rPr lang="en-US" sz="900" b="0" i="0" u="none" strike="noStrike" dirty="0">
                          <a:solidFill>
                            <a:srgbClr val="000000"/>
                          </a:solidFill>
                          <a:effectLst/>
                          <a:latin typeface="Calibri" panose="020F0502020204030204" pitchFamily="34" charset="0"/>
                        </a:rPr>
                        <a:t>sample depth (cm)</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 </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0.05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0.14</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8</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0.1</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1000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161912">
                <a:tc>
                  <a:txBody>
                    <a:bodyPr/>
                    <a:lstStyle/>
                    <a:p>
                      <a:pPr algn="r" rtl="0" fontAlgn="ctr"/>
                      <a:r>
                        <a:rPr lang="en-US" sz="900" b="0" i="0" u="none" strike="noStrike">
                          <a:solidFill>
                            <a:srgbClr val="000000"/>
                          </a:solidFill>
                          <a:effectLst/>
                          <a:latin typeface="Calibri" panose="020F0502020204030204" pitchFamily="34" charset="0"/>
                        </a:rPr>
                        <a:t>solid angle (msr)</a:t>
                      </a:r>
                    </a:p>
                  </a:txBody>
                  <a:tcPr marL="5583" marR="5583" marT="5583" marB="0" anchor="ctr">
                    <a:lnL>
                      <a:noFill/>
                    </a:lnL>
                    <a:lnR>
                      <a:noFill/>
                    </a:lnR>
                    <a:lnT>
                      <a:noFill/>
                    </a:lnT>
                    <a:lnB>
                      <a:noFill/>
                    </a:lnB>
                  </a:tcPr>
                </a:tc>
                <a:tc>
                  <a:txBody>
                    <a:bodyPr/>
                    <a:lstStyle/>
                    <a:p>
                      <a:pPr algn="ctr" rtl="0" fontAlgn="ct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3000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3600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8.0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0.3</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8.9</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4.1</a:t>
                      </a:r>
                    </a:p>
                  </a:txBody>
                  <a:tcPr marL="5583" marR="5583" marT="5583" marB="0" anchor="ctr">
                    <a:lnL>
                      <a:noFill/>
                    </a:lnL>
                    <a:lnR>
                      <a:noFill/>
                    </a:lnR>
                    <a:lnT>
                      <a:noFill/>
                    </a:lnT>
                    <a:lnB>
                      <a:noFill/>
                    </a:lnB>
                  </a:tcPr>
                </a:tc>
                <a:extLst>
                  <a:ext uri="{0D108BD9-81ED-4DB2-BD59-A6C34878D82A}">
                    <a16:rowId xmlns:a16="http://schemas.microsoft.com/office/drawing/2014/main" val="4219869789"/>
                  </a:ext>
                </a:extLst>
              </a:tr>
              <a:tr h="161912">
                <a:tc>
                  <a:txBody>
                    <a:bodyPr/>
                    <a:lstStyle/>
                    <a:p>
                      <a:pPr algn="r" rtl="0" fontAlgn="ctr"/>
                      <a:r>
                        <a:rPr lang="en-US" sz="900" b="0" i="0" u="none" strike="noStrike" dirty="0">
                          <a:solidFill>
                            <a:srgbClr val="000000"/>
                          </a:solidFill>
                          <a:effectLst/>
                          <a:latin typeface="Calibri" panose="020F0502020204030204" pitchFamily="34" charset="0"/>
                        </a:rPr>
                        <a:t>Volume (cm</a:t>
                      </a:r>
                      <a:r>
                        <a:rPr lang="en-US" sz="900" b="0" i="0" u="none" strike="noStrike" baseline="30000" dirty="0">
                          <a:solidFill>
                            <a:srgbClr val="000000"/>
                          </a:solidFill>
                          <a:effectLst/>
                          <a:latin typeface="Calibri" panose="020F0502020204030204" pitchFamily="34" charset="0"/>
                        </a:rPr>
                        <a:t>3</a:t>
                      </a:r>
                      <a:r>
                        <a:rPr lang="en-US" sz="9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 </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0.0025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1800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0.07</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160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37</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1.25 </a:t>
                      </a: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6</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25,000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161912">
                <a:tc>
                  <a:txBody>
                    <a:bodyPr/>
                    <a:lstStyle/>
                    <a:p>
                      <a:pPr algn="r" rtl="0" fontAlgn="ctr"/>
                      <a:r>
                        <a:rPr lang="en-US" sz="900" b="0" i="0" u="none" strike="noStrike">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algn="ctr" rtl="0" fontAlgn="ctr"/>
                      <a:r>
                        <a:rPr lang="en-US" sz="900" b="0" i="0" u="none" strike="noStrike" dirty="0">
                          <a:solidFill>
                            <a:srgbClr val="000000"/>
                          </a:solidFill>
                          <a:effectLst/>
                          <a:latin typeface="Calibri" panose="020F0502020204030204" pitchFamily="34" charset="0"/>
                        </a:rPr>
                        <a:t>4.0 x 10</a:t>
                      </a:r>
                      <a:r>
                        <a:rPr lang="en-US" sz="900" b="0" i="0" u="none" strike="noStrike" baseline="30000" dirty="0">
                          <a:solidFill>
                            <a:srgbClr val="000000"/>
                          </a:solidFill>
                          <a:effectLst/>
                          <a:latin typeface="Calibri" panose="020F0502020204030204" pitchFamily="34" charset="0"/>
                        </a:rPr>
                        <a:t>14</a:t>
                      </a:r>
                    </a:p>
                  </a:txBody>
                  <a:tcPr marL="5583" marR="5583" marT="5583" marB="0" anchor="ctr">
                    <a:lnL>
                      <a:noFill/>
                    </a:lnL>
                    <a:lnR>
                      <a:noFill/>
                    </a:lnR>
                    <a:lnT>
                      <a:noFill/>
                    </a:lnT>
                    <a:lnB>
                      <a:noFill/>
                    </a:lnB>
                  </a:tcPr>
                </a:tc>
                <a:tc>
                  <a:txBody>
                    <a:bodyPr/>
                    <a:lstStyle/>
                    <a:p>
                      <a:pPr algn="ctr" rtl="0" fontAlgn="ctr"/>
                      <a:r>
                        <a:rPr lang="en-US" sz="900" b="0" i="0" u="none" strike="noStrike" dirty="0">
                          <a:solidFill>
                            <a:srgbClr val="000000"/>
                          </a:solidFill>
                          <a:effectLst/>
                          <a:latin typeface="Calibri" panose="020F0502020204030204" pitchFamily="34" charset="0"/>
                        </a:rPr>
                        <a:t>1.7 x 10</a:t>
                      </a:r>
                      <a:r>
                        <a:rPr lang="en-US" sz="900" b="0" i="0" u="none" strike="noStrike" baseline="30000" dirty="0">
                          <a:solidFill>
                            <a:srgbClr val="000000"/>
                          </a:solidFill>
                          <a:effectLst/>
                          <a:latin typeface="Calibri" panose="020F0502020204030204" pitchFamily="34" charset="0"/>
                        </a:rPr>
                        <a:t>16</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900" b="0" i="0" u="none" strike="noStrike" dirty="0">
                          <a:solidFill>
                            <a:srgbClr val="000000"/>
                          </a:solidFill>
                          <a:effectLst/>
                          <a:latin typeface="Calibri" panose="020F0502020204030204" pitchFamily="34" charset="0"/>
                        </a:rPr>
                        <a:t>3.7 x 10</a:t>
                      </a:r>
                      <a:r>
                        <a:rPr lang="en-US" sz="900" b="0" i="0" u="none" strike="noStrike" baseline="30000" dirty="0">
                          <a:solidFill>
                            <a:srgbClr val="000000"/>
                          </a:solidFill>
                          <a:effectLst/>
                          <a:latin typeface="Calibri" panose="020F0502020204030204" pitchFamily="34" charset="0"/>
                        </a:rPr>
                        <a:t>15</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15</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15</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extLst>
                  <a:ext uri="{0D108BD9-81ED-4DB2-BD59-A6C34878D82A}">
                    <a16:rowId xmlns:a16="http://schemas.microsoft.com/office/drawing/2014/main" val="3653677308"/>
                  </a:ext>
                </a:extLst>
              </a:tr>
              <a:tr h="167495">
                <a:tc>
                  <a:txBody>
                    <a:bodyPr/>
                    <a:lstStyle/>
                    <a:p>
                      <a:pPr algn="r" rtl="0" fontAlgn="ctr"/>
                      <a:r>
                        <a:rPr lang="en-US" sz="900" b="0" i="0" u="none" strike="noStrike" dirty="0">
                          <a:solidFill>
                            <a:srgbClr val="000000"/>
                          </a:solidFill>
                          <a:effectLst/>
                          <a:latin typeface="Calibri" panose="020F0502020204030204" pitchFamily="34" charset="0"/>
                        </a:rPr>
                        <a:t>max fluence (n/cm</a:t>
                      </a:r>
                      <a:r>
                        <a:rPr lang="en-US" sz="900" b="0" i="0" u="none" strike="noStrike" baseline="30000" dirty="0">
                          <a:solidFill>
                            <a:srgbClr val="000000"/>
                          </a:solidFill>
                          <a:effectLst/>
                          <a:latin typeface="Calibri" panose="020F0502020204030204" pitchFamily="34" charset="0"/>
                        </a:rPr>
                        <a:t>2</a:t>
                      </a:r>
                      <a:r>
                        <a:rPr lang="en-US" sz="9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3.2 x 10</a:t>
                      </a:r>
                      <a:r>
                        <a:rPr lang="en-US" sz="900" b="0" i="0" u="none" strike="noStrike" baseline="30000" dirty="0">
                          <a:solidFill>
                            <a:srgbClr val="000000"/>
                          </a:solidFill>
                          <a:effectLst/>
                          <a:latin typeface="Calibri" panose="020F0502020204030204" pitchFamily="34" charset="0"/>
                        </a:rPr>
                        <a:t>15</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5.4 x 10</a:t>
                      </a:r>
                      <a:r>
                        <a:rPr lang="en-US" sz="900" b="0" i="0" u="none" strike="noStrike" baseline="30000" dirty="0">
                          <a:solidFill>
                            <a:srgbClr val="000000"/>
                          </a:solidFill>
                          <a:effectLst/>
                          <a:latin typeface="Calibri" panose="020F0502020204030204" pitchFamily="34" charset="0"/>
                        </a:rPr>
                        <a:t>15</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2.9 x 10</a:t>
                      </a:r>
                      <a:r>
                        <a:rPr lang="en-US" sz="900" b="0" i="0" u="none" strike="noStrike" baseline="30000" dirty="0">
                          <a:solidFill>
                            <a:srgbClr val="000000"/>
                          </a:solidFill>
                          <a:effectLst/>
                          <a:latin typeface="Calibri" panose="020F0502020204030204" pitchFamily="34" charset="0"/>
                        </a:rPr>
                        <a:t>15</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1.2 x 10</a:t>
                      </a:r>
                      <a:r>
                        <a:rPr lang="en-US" sz="900" b="0" i="0" u="none" strike="noStrike" baseline="30000" dirty="0">
                          <a:solidFill>
                            <a:srgbClr val="000000"/>
                          </a:solidFill>
                          <a:effectLst/>
                          <a:latin typeface="Calibri" panose="020F0502020204030204" pitchFamily="34" charset="0"/>
                        </a:rPr>
                        <a:t>13</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6.0 x 10</a:t>
                      </a:r>
                      <a:r>
                        <a:rPr lang="en-US" sz="900" b="0" i="0" u="none" strike="noStrike" baseline="30000" dirty="0">
                          <a:solidFill>
                            <a:srgbClr val="000000"/>
                          </a:solidFill>
                          <a:effectLst/>
                          <a:latin typeface="Calibri" panose="020F0502020204030204" pitchFamily="34" charset="0"/>
                        </a:rPr>
                        <a:t>12</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6.7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5.4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5.4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1.1 x 10</a:t>
                      </a:r>
                      <a:r>
                        <a:rPr lang="en-US" sz="900" b="0" i="0" u="none" strike="noStrike" baseline="30000" dirty="0">
                          <a:solidFill>
                            <a:srgbClr val="000000"/>
                          </a:solidFill>
                          <a:effectLst/>
                          <a:latin typeface="Calibri" panose="020F0502020204030204" pitchFamily="34" charset="0"/>
                        </a:rPr>
                        <a:t>10</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1.1 x 10</a:t>
                      </a:r>
                      <a:r>
                        <a:rPr lang="en-US" sz="900" b="0" i="0" u="none" strike="noStrike" baseline="30000" dirty="0">
                          <a:solidFill>
                            <a:srgbClr val="000000"/>
                          </a:solidFill>
                          <a:effectLst/>
                          <a:latin typeface="Calibri" panose="020F0502020204030204" pitchFamily="34" charset="0"/>
                        </a:rPr>
                        <a:t>10</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4.5 x 10</a:t>
                      </a:r>
                      <a:r>
                        <a:rPr lang="en-US" sz="900" b="0" i="0" u="none" strike="noStrike" baseline="30000" dirty="0">
                          <a:solidFill>
                            <a:srgbClr val="000000"/>
                          </a:solidFill>
                          <a:effectLst/>
                          <a:latin typeface="Calibri" panose="020F0502020204030204" pitchFamily="34" charset="0"/>
                        </a:rPr>
                        <a:t>9</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pic>
        <p:nvPicPr>
          <p:cNvPr id="7" name="Picture 6" descr="C:\Users\yeamans1\Desktop\Documents\RVPs\completed shots\Fa_Diag_IDExPsh_DT_S03\90-78\Complete build\IMG_0012-sm.jpg">
            <a:extLst>
              <a:ext uri="{FF2B5EF4-FFF2-40B4-BE49-F238E27FC236}">
                <a16:creationId xmlns:a16="http://schemas.microsoft.com/office/drawing/2014/main" id="{FA46EBD0-CC2A-4D00-9024-C860130F8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033" y="1422911"/>
            <a:ext cx="4658883" cy="3105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C:\Users\yeamans1\Desktop\Documents\NAD data\N151228-001\NED\pic.png">
            <a:extLst>
              <a:ext uri="{FF2B5EF4-FFF2-40B4-BE49-F238E27FC236}">
                <a16:creationId xmlns:a16="http://schemas.microsoft.com/office/drawing/2014/main" id="{11FA9CFD-F0DE-4214-8CF6-E74EF73BB8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03" t="22515" r="27478" b="24279"/>
          <a:stretch/>
        </p:blipFill>
        <p:spPr bwMode="auto">
          <a:xfrm>
            <a:off x="7139526" y="1422910"/>
            <a:ext cx="1609790" cy="16033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156B51D-1D23-4128-916F-6041981B55BB}"/>
              </a:ext>
            </a:extLst>
          </p:cNvPr>
          <p:cNvCxnSpPr>
            <a:cxnSpLocks/>
          </p:cNvCxnSpPr>
          <p:nvPr/>
        </p:nvCxnSpPr>
        <p:spPr>
          <a:xfrm flipH="1">
            <a:off x="6267939" y="1963663"/>
            <a:ext cx="1004276" cy="21445"/>
          </a:xfrm>
          <a:prstGeom prst="straightConnector1">
            <a:avLst/>
          </a:prstGeom>
          <a:ln w="28575"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1486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t>Abstract</a:t>
            </a:r>
          </a:p>
          <a:p>
            <a:pPr marL="571500" indent="-514350">
              <a:buFont typeface="+mj-lt"/>
              <a:buAutoNum type="arabicPeriod"/>
            </a:pPr>
            <a:r>
              <a:rPr lang="en-US" dirty="0"/>
              <a:t>NIF overview</a:t>
            </a:r>
          </a:p>
          <a:p>
            <a:pPr marL="914400" lvl="1" indent="-514350">
              <a:buFont typeface="+mj-lt"/>
              <a:buAutoNum type="alphaUcPeriod"/>
            </a:pPr>
            <a:r>
              <a:rPr lang="en-US" dirty="0"/>
              <a:t>Using the NIF as a neutron source</a:t>
            </a:r>
          </a:p>
          <a:p>
            <a:pPr marL="914400" lvl="1" indent="-514350">
              <a:buFont typeface="+mj-lt"/>
              <a:buAutoNum type="alphaUcPeriod"/>
            </a:pPr>
            <a:r>
              <a:rPr lang="en-US" dirty="0"/>
              <a:t>Practical consideration for the user</a:t>
            </a:r>
          </a:p>
          <a:p>
            <a:pPr marL="914400" lvl="1" indent="-514350">
              <a:buFont typeface="+mj-lt"/>
              <a:buAutoNum type="alphaUcPeriod"/>
            </a:pPr>
            <a:r>
              <a:rPr lang="en-US" dirty="0"/>
              <a:t>Fusion spectra available</a:t>
            </a:r>
          </a:p>
          <a:p>
            <a:pPr marL="571500" indent="-514350">
              <a:buFont typeface="+mj-lt"/>
              <a:buAutoNum type="arabicPeriod"/>
            </a:pPr>
            <a:r>
              <a:rPr lang="en-US" dirty="0"/>
              <a:t>NIF neutron sources</a:t>
            </a:r>
          </a:p>
          <a:p>
            <a:pPr marL="914400" lvl="1" indent="-514350">
              <a:buFont typeface="+mj-lt"/>
              <a:buAutoNum type="alphaUcPeriod"/>
            </a:pPr>
            <a:r>
              <a:rPr lang="en-US" dirty="0"/>
              <a:t>Polar direct drive</a:t>
            </a:r>
          </a:p>
          <a:p>
            <a:pPr marL="1085850" lvl="2" indent="-514350">
              <a:buFont typeface="+mj-lt"/>
              <a:buAutoNum type="romanLcPeriod"/>
            </a:pPr>
            <a:r>
              <a:rPr lang="en-US" dirty="0"/>
              <a:t>CH PDXP</a:t>
            </a:r>
          </a:p>
          <a:p>
            <a:pPr marL="1085850" lvl="2" indent="-514350">
              <a:buFont typeface="+mj-lt"/>
              <a:buAutoNum type="romanLcPeriod"/>
            </a:pPr>
            <a:r>
              <a:rPr lang="en-US" dirty="0"/>
              <a:t>SiO</a:t>
            </a:r>
            <a:r>
              <a:rPr lang="en-US" baseline="-25000" dirty="0"/>
              <a:t>2</a:t>
            </a:r>
            <a:r>
              <a:rPr lang="en-US" dirty="0"/>
              <a:t> DDEP</a:t>
            </a:r>
          </a:p>
          <a:p>
            <a:pPr marL="914400" lvl="1" indent="-514350">
              <a:buFont typeface="+mj-lt"/>
              <a:buAutoNum type="alphaUcPeriod"/>
            </a:pPr>
            <a:r>
              <a:rPr lang="en-US" dirty="0"/>
              <a:t>Indirect drive</a:t>
            </a:r>
          </a:p>
          <a:p>
            <a:pPr marL="1085850" lvl="2" indent="-514350">
              <a:buFont typeface="+mj-lt"/>
              <a:buAutoNum type="romanLcPeriod"/>
            </a:pPr>
            <a:r>
              <a:rPr lang="en-US" dirty="0"/>
              <a:t>ICF cryogenic layered</a:t>
            </a:r>
          </a:p>
          <a:p>
            <a:pPr marL="1085850" lvl="2" indent="-514350">
              <a:buFont typeface="+mj-lt"/>
              <a:buAutoNum type="romanLcPeriod"/>
            </a:pPr>
            <a:r>
              <a:rPr lang="en-US" dirty="0"/>
              <a:t>DT gas Symcaps</a:t>
            </a:r>
          </a:p>
          <a:p>
            <a:pPr marL="1085850" lvl="2" indent="-514350">
              <a:buFont typeface="+mj-lt"/>
              <a:buAutoNum type="romanLcPeriod"/>
            </a:pPr>
            <a:r>
              <a:rPr lang="en-US" dirty="0"/>
              <a:t>IDEP</a:t>
            </a:r>
          </a:p>
          <a:p>
            <a:pPr marL="914400" lvl="1" indent="-514350">
              <a:buFont typeface="+mj-lt"/>
              <a:buAutoNum type="alphaUcPeriod"/>
            </a:pPr>
            <a:r>
              <a:rPr lang="en-US" dirty="0"/>
              <a:t>Summary table</a:t>
            </a:r>
          </a:p>
          <a:p>
            <a:pPr marL="571500" indent="-514350">
              <a:buFont typeface="+mj-lt"/>
              <a:buAutoNum type="arabicPeriod"/>
            </a:pPr>
            <a:r>
              <a:rPr lang="en-US" dirty="0"/>
              <a:t>Experimental Platforms</a:t>
            </a:r>
          </a:p>
          <a:p>
            <a:pPr marL="914400" lvl="1" indent="-514350">
              <a:buFont typeface="+mj-lt"/>
              <a:buAutoNum type="alphaUcPeriod"/>
            </a:pPr>
            <a:r>
              <a:rPr lang="en-US" dirty="0"/>
              <a:t>Exterior flange mounted and reentrant well</a:t>
            </a:r>
          </a:p>
          <a:p>
            <a:pPr marL="914400" lvl="1" indent="-514350">
              <a:buFont typeface="+mj-lt"/>
              <a:buAutoNum type="alphaUcPeriod"/>
            </a:pPr>
            <a:r>
              <a:rPr lang="en-US" dirty="0"/>
              <a:t>Snout-mounted auxiliary positions</a:t>
            </a:r>
          </a:p>
          <a:p>
            <a:pPr marL="914400" lvl="1" indent="-514350">
              <a:buFont typeface="+mj-lt"/>
              <a:buAutoNum type="alphaUcPeriod"/>
            </a:pPr>
            <a:r>
              <a:rPr lang="en-US" dirty="0"/>
              <a:t>Dynamic load packages</a:t>
            </a:r>
          </a:p>
          <a:p>
            <a:pPr marL="914400" lvl="1" indent="-514350">
              <a:buFont typeface="+mj-lt"/>
              <a:buAutoNum type="alphaUcPeriod"/>
            </a:pPr>
            <a:r>
              <a:rPr lang="en-US" dirty="0"/>
              <a:t>Hohlraum</a:t>
            </a:r>
          </a:p>
          <a:p>
            <a:pPr marL="914400" lvl="1" indent="-514350">
              <a:buFont typeface="+mj-lt"/>
              <a:buAutoNum type="alphaUcPeriod"/>
            </a:pPr>
            <a:r>
              <a:rPr lang="en-US" dirty="0"/>
              <a:t>Capsule</a:t>
            </a:r>
          </a:p>
          <a:p>
            <a:pPr marL="571500" indent="-514350">
              <a:buFont typeface="+mj-lt"/>
              <a:buAutoNum type="arabicPeriod"/>
            </a:pPr>
            <a:r>
              <a:rPr lang="en-US" dirty="0"/>
              <a:t>Neutron Source and Experimental Platform Development</a:t>
            </a:r>
          </a:p>
          <a:p>
            <a:pPr marL="914400" lvl="1" indent="-514350">
              <a:buFont typeface="+mj-lt"/>
              <a:buAutoNum type="alphaUcPeriod"/>
            </a:pPr>
            <a:r>
              <a:rPr lang="en-US" dirty="0"/>
              <a:t>Capsule microinjection doping</a:t>
            </a:r>
          </a:p>
          <a:p>
            <a:pPr marL="914400" lvl="1" indent="-514350">
              <a:buFont typeface="+mj-lt"/>
              <a:buAutoNum type="alphaUcPeriod"/>
            </a:pPr>
            <a:r>
              <a:rPr lang="en-US" dirty="0"/>
              <a:t>Neutron source development: yield enhancements</a:t>
            </a:r>
          </a:p>
          <a:p>
            <a:pPr marL="914400" lvl="1" indent="-514350">
              <a:buFont typeface="+mj-lt"/>
              <a:buAutoNum type="alphaUcPeriod"/>
            </a:pPr>
            <a:r>
              <a:rPr lang="en-US" dirty="0"/>
              <a:t>Experimental support ring and reduced source standoff</a:t>
            </a:r>
          </a:p>
          <a:p>
            <a:pPr marL="571500" indent="-514350">
              <a:buFont typeface="+mj-lt"/>
              <a:buAutoNum type="arabicPeriod"/>
            </a:pPr>
            <a:r>
              <a:rPr lang="en-US" dirty="0"/>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1377447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FC44C1-33A9-44E3-A5D6-E5CC991BD34B}"/>
              </a:ext>
            </a:extLst>
          </p:cNvPr>
          <p:cNvSpPr>
            <a:spLocks noGrp="1"/>
          </p:cNvSpPr>
          <p:nvPr>
            <p:ph type="title"/>
          </p:nvPr>
        </p:nvSpPr>
        <p:spPr/>
        <p:txBody>
          <a:bodyPr/>
          <a:lstStyle/>
          <a:p>
            <a:r>
              <a:rPr lang="en-US" dirty="0"/>
              <a:t>NIF Neutron Experimental Platforms:</a:t>
            </a:r>
            <a:br>
              <a:rPr lang="en-US" dirty="0"/>
            </a:br>
            <a:r>
              <a:rPr lang="en-US" dirty="0"/>
              <a:t>exterior flange-mounted and reentrant well </a:t>
            </a:r>
          </a:p>
        </p:txBody>
      </p:sp>
      <p:pic>
        <p:nvPicPr>
          <p:cNvPr id="8" name="Content Placeholder 3">
            <a:extLst>
              <a:ext uri="{FF2B5EF4-FFF2-40B4-BE49-F238E27FC236}">
                <a16:creationId xmlns:a16="http://schemas.microsoft.com/office/drawing/2014/main" id="{0491C22C-FD76-4CEA-8C1A-558192313931}"/>
              </a:ext>
            </a:extLst>
          </p:cNvPr>
          <p:cNvPicPr>
            <a:picLocks noGrp="1" noChangeAspect="1"/>
          </p:cNvPicPr>
          <p:nvPr>
            <p:ph idx="10"/>
          </p:nvPr>
        </p:nvPicPr>
        <p:blipFill>
          <a:blip r:embed="rId2"/>
          <a:stretch>
            <a:fillRect/>
          </a:stretch>
        </p:blipFill>
        <p:spPr>
          <a:xfrm>
            <a:off x="4709424" y="1544069"/>
            <a:ext cx="3968750" cy="2333385"/>
          </a:xfrm>
          <a:prstGeom prst="rect">
            <a:avLst/>
          </a:prstGeom>
        </p:spPr>
      </p:pic>
      <p:sp>
        <p:nvSpPr>
          <p:cNvPr id="14" name="Content Placeholder 13">
            <a:extLst>
              <a:ext uri="{FF2B5EF4-FFF2-40B4-BE49-F238E27FC236}">
                <a16:creationId xmlns:a16="http://schemas.microsoft.com/office/drawing/2014/main" id="{9F509713-E888-4B5D-AAB8-B74E25F00337}"/>
              </a:ext>
            </a:extLst>
          </p:cNvPr>
          <p:cNvSpPr>
            <a:spLocks noGrp="1"/>
          </p:cNvSpPr>
          <p:nvPr>
            <p:ph idx="1"/>
          </p:nvPr>
        </p:nvSpPr>
        <p:spPr>
          <a:xfrm>
            <a:off x="465826" y="1436688"/>
            <a:ext cx="3968496" cy="2224820"/>
          </a:xfrm>
        </p:spPr>
        <p:txBody>
          <a:bodyPr>
            <a:normAutofit fontScale="70000" lnSpcReduction="20000"/>
          </a:bodyPr>
          <a:lstStyle/>
          <a:p>
            <a:r>
              <a:rPr lang="en-US" dirty="0"/>
              <a:t>A test well may be outfitted with a large-volume neutron experiment seeing up to 10</a:t>
            </a:r>
            <a:r>
              <a:rPr lang="en-US" baseline="30000" dirty="0"/>
              <a:t>10</a:t>
            </a:r>
            <a:r>
              <a:rPr lang="en-US" dirty="0"/>
              <a:t> n/cm</a:t>
            </a:r>
            <a:r>
              <a:rPr lang="en-US" baseline="30000" dirty="0"/>
              <a:t>2</a:t>
            </a:r>
            <a:r>
              <a:rPr lang="en-US" dirty="0"/>
              <a:t>.  Test volume is connected to target bay atmosphere.</a:t>
            </a:r>
          </a:p>
          <a:p>
            <a:r>
              <a:rPr lang="en-US" dirty="0"/>
              <a:t>Additional experiments may be positioned directly on exterior port flanges. (ex: “nuclear forensic signatures of common cellular telephones”)</a:t>
            </a:r>
          </a:p>
        </p:txBody>
      </p:sp>
      <p:pic>
        <p:nvPicPr>
          <p:cNvPr id="15" name="Picture 5" descr="C:\Users\yeamans1\Desktop\TC270.png">
            <a:extLst>
              <a:ext uri="{FF2B5EF4-FFF2-40B4-BE49-F238E27FC236}">
                <a16:creationId xmlns:a16="http://schemas.microsoft.com/office/drawing/2014/main" id="{3F7FB008-5D4C-41C0-81FA-B76622891ED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13202"/>
          <a:stretch/>
        </p:blipFill>
        <p:spPr bwMode="auto">
          <a:xfrm>
            <a:off x="2906223" y="4164532"/>
            <a:ext cx="1720216" cy="176212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1C9E35CC-1B0F-4151-9C3C-8B4C29A8E35C}"/>
              </a:ext>
            </a:extLst>
          </p:cNvPr>
          <p:cNvCxnSpPr>
            <a:cxnSpLocks/>
          </p:cNvCxnSpPr>
          <p:nvPr/>
        </p:nvCxnSpPr>
        <p:spPr>
          <a:xfrm flipH="1">
            <a:off x="4470400" y="3290277"/>
            <a:ext cx="871416" cy="1293446"/>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C0456745-131B-4E46-A34A-AC277CF6E271}"/>
              </a:ext>
            </a:extLst>
          </p:cNvPr>
          <p:cNvPicPr>
            <a:picLocks noChangeAspect="1"/>
          </p:cNvPicPr>
          <p:nvPr/>
        </p:nvPicPr>
        <p:blipFill rotWithShape="1">
          <a:blip r:embed="rId4"/>
          <a:srcRect t="17505" r="13910"/>
          <a:stretch/>
        </p:blipFill>
        <p:spPr>
          <a:xfrm rot="16200000">
            <a:off x="546768" y="3624117"/>
            <a:ext cx="1966885" cy="2512999"/>
          </a:xfrm>
          <a:prstGeom prst="rect">
            <a:avLst/>
          </a:prstGeom>
        </p:spPr>
      </p:pic>
      <p:sp>
        <p:nvSpPr>
          <p:cNvPr id="23" name="TextBox 22">
            <a:extLst>
              <a:ext uri="{FF2B5EF4-FFF2-40B4-BE49-F238E27FC236}">
                <a16:creationId xmlns:a16="http://schemas.microsoft.com/office/drawing/2014/main" id="{60D860D8-65E8-4DA3-8410-83DB925D4789}"/>
              </a:ext>
            </a:extLst>
          </p:cNvPr>
          <p:cNvSpPr txBox="1"/>
          <p:nvPr/>
        </p:nvSpPr>
        <p:spPr>
          <a:xfrm>
            <a:off x="281354" y="5926658"/>
            <a:ext cx="2508738" cy="369332"/>
          </a:xfrm>
          <a:prstGeom prst="rect">
            <a:avLst/>
          </a:prstGeom>
          <a:noFill/>
        </p:spPr>
        <p:txBody>
          <a:bodyPr wrap="square" rtlCol="0">
            <a:spAutoFit/>
          </a:bodyPr>
          <a:lstStyle/>
          <a:p>
            <a:r>
              <a:rPr lang="en-US" sz="900" b="1" dirty="0"/>
              <a:t>Test well configuration for camera tests, with spatially-resolved neutron dosimetry.</a:t>
            </a:r>
          </a:p>
        </p:txBody>
      </p:sp>
      <p:graphicFrame>
        <p:nvGraphicFramePr>
          <p:cNvPr id="10" name="Table 9">
            <a:extLst>
              <a:ext uri="{FF2B5EF4-FFF2-40B4-BE49-F238E27FC236}">
                <a16:creationId xmlns:a16="http://schemas.microsoft.com/office/drawing/2014/main" id="{EB6A34EE-0EAC-4B4A-A5D7-2435A43574CB}"/>
              </a:ext>
            </a:extLst>
          </p:cNvPr>
          <p:cNvGraphicFramePr>
            <a:graphicFrameLocks noGrp="1"/>
          </p:cNvGraphicFramePr>
          <p:nvPr>
            <p:extLst>
              <p:ext uri="{D42A27DB-BD31-4B8C-83A1-F6EECF244321}">
                <p14:modId xmlns:p14="http://schemas.microsoft.com/office/powerpoint/2010/main" val="445613107"/>
              </p:ext>
            </p:extLst>
          </p:nvPr>
        </p:nvGraphicFramePr>
        <p:xfrm>
          <a:off x="5243733" y="4607659"/>
          <a:ext cx="3443067" cy="1412543"/>
        </p:xfrm>
        <a:graphic>
          <a:graphicData uri="http://schemas.openxmlformats.org/drawingml/2006/table">
            <a:tbl>
              <a:tblPr/>
              <a:tblGrid>
                <a:gridCol w="1614291">
                  <a:extLst>
                    <a:ext uri="{9D8B030D-6E8A-4147-A177-3AD203B41FA5}">
                      <a16:colId xmlns:a16="http://schemas.microsoft.com/office/drawing/2014/main" val="4169409531"/>
                    </a:ext>
                  </a:extLst>
                </a:gridCol>
                <a:gridCol w="609592">
                  <a:extLst>
                    <a:ext uri="{9D8B030D-6E8A-4147-A177-3AD203B41FA5}">
                      <a16:colId xmlns:a16="http://schemas.microsoft.com/office/drawing/2014/main" val="1357909565"/>
                    </a:ext>
                  </a:extLst>
                </a:gridCol>
                <a:gridCol w="609592">
                  <a:extLst>
                    <a:ext uri="{9D8B030D-6E8A-4147-A177-3AD203B41FA5}">
                      <a16:colId xmlns:a16="http://schemas.microsoft.com/office/drawing/2014/main" val="1370804122"/>
                    </a:ext>
                  </a:extLst>
                </a:gridCol>
                <a:gridCol w="609592">
                  <a:extLst>
                    <a:ext uri="{9D8B030D-6E8A-4147-A177-3AD203B41FA5}">
                      <a16:colId xmlns:a16="http://schemas.microsoft.com/office/drawing/2014/main" val="96914666"/>
                    </a:ext>
                  </a:extLst>
                </a:gridCol>
              </a:tblGrid>
              <a:tr h="273576">
                <a:tc>
                  <a:txBody>
                    <a:bodyPr/>
                    <a:lstStyle/>
                    <a:p>
                      <a:pPr algn="l" rtl="0" fontAlgn="ctr"/>
                      <a:r>
                        <a:rPr lang="en-US" sz="800" b="1" i="0" u="none" strike="noStrike">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Calibri" panose="020F0502020204030204" pitchFamily="34" charset="0"/>
                        </a:rPr>
                        <a:t>test well sample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Calibri" panose="020F0502020204030204" pitchFamily="34" charset="0"/>
                        </a:rPr>
                        <a:t>reentrant well</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a:solidFill>
                            <a:srgbClr val="000000"/>
                          </a:solidFill>
                          <a:effectLst/>
                          <a:latin typeface="Calibri" panose="020F0502020204030204" pitchFamily="34" charset="0"/>
                        </a:rPr>
                        <a:t>port flange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161912">
                <a:tc>
                  <a:txBody>
                    <a:bodyPr/>
                    <a:lstStyle/>
                    <a:p>
                      <a:pPr algn="r" rtl="0" fontAlgn="ctr"/>
                      <a:r>
                        <a:rPr lang="en-US" sz="800" b="0" i="0" u="none" strike="noStrike">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350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375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550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161912">
                <a:tc>
                  <a:txBody>
                    <a:bodyPr/>
                    <a:lstStyle/>
                    <a:p>
                      <a:pPr algn="r" rtl="0" fontAlgn="ctr"/>
                      <a:r>
                        <a:rPr lang="en-US" sz="800" b="0" i="0" u="none" strike="noStrike">
                          <a:solidFill>
                            <a:srgbClr val="000000"/>
                          </a:solidFill>
                          <a:effectLst/>
                          <a:latin typeface="Calibri" panose="020F0502020204030204" pitchFamily="34" charset="0"/>
                        </a:rPr>
                        <a:t>sample area (cm</a:t>
                      </a:r>
                      <a:r>
                        <a:rPr lang="en-US" sz="800" b="0" i="0" u="none" strike="noStrike" baseline="30000">
                          <a:solidFill>
                            <a:srgbClr val="000000"/>
                          </a:solidFill>
                          <a:effectLst/>
                          <a:latin typeface="Calibri" panose="020F0502020204030204" pitchFamily="34" charset="0"/>
                        </a:rPr>
                        <a:t>2</a:t>
                      </a:r>
                      <a:r>
                        <a:rPr lang="en-US" sz="800" b="0" i="0" u="none" strike="noStrike">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37</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1250</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1250</a:t>
                      </a:r>
                    </a:p>
                  </a:txBody>
                  <a:tcPr marL="5583" marR="5583" marT="5583" marB="0" anchor="ctr">
                    <a:lnL>
                      <a:noFill/>
                    </a:lnL>
                    <a:lnR>
                      <a:noFill/>
                    </a:lnR>
                    <a:lnT>
                      <a:noFill/>
                    </a:lnT>
                    <a:lnB>
                      <a:noFill/>
                    </a:lnB>
                  </a:tcPr>
                </a:tc>
                <a:extLst>
                  <a:ext uri="{0D108BD9-81ED-4DB2-BD59-A6C34878D82A}">
                    <a16:rowId xmlns:a16="http://schemas.microsoft.com/office/drawing/2014/main" val="1389244705"/>
                  </a:ext>
                </a:extLst>
              </a:tr>
              <a:tr h="161912">
                <a:tc>
                  <a:txBody>
                    <a:bodyPr/>
                    <a:lstStyle/>
                    <a:p>
                      <a:pPr algn="r" rtl="0" fontAlgn="ctr"/>
                      <a:r>
                        <a:rPr lang="en-US" sz="800" b="0" i="0" u="none" strike="noStrike">
                          <a:solidFill>
                            <a:srgbClr val="000000"/>
                          </a:solidFill>
                          <a:effectLst/>
                          <a:latin typeface="Calibri" panose="020F0502020204030204" pitchFamily="34" charset="0"/>
                        </a:rPr>
                        <a:t>sample depth</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1</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1000</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161912">
                <a:tc>
                  <a:txBody>
                    <a:bodyPr/>
                    <a:lstStyle/>
                    <a:p>
                      <a:pPr algn="r" rtl="0" fontAlgn="ctr"/>
                      <a:r>
                        <a:rPr lang="en-US" sz="800" b="0" i="0" u="none" strike="noStrike" dirty="0">
                          <a:solidFill>
                            <a:srgbClr val="000000"/>
                          </a:solidFill>
                          <a:effectLst/>
                          <a:latin typeface="Calibri" panose="020F0502020204030204" pitchFamily="34" charset="0"/>
                        </a:rPr>
                        <a:t>solid angle (</a:t>
                      </a:r>
                      <a:r>
                        <a:rPr lang="en-US" sz="800" b="0" i="0" u="none" strike="noStrike" dirty="0" err="1">
                          <a:solidFill>
                            <a:srgbClr val="000000"/>
                          </a:solidFill>
                          <a:effectLst/>
                          <a:latin typeface="Calibri" panose="020F0502020204030204" pitchFamily="34" charset="0"/>
                        </a:rPr>
                        <a:t>msr</a:t>
                      </a:r>
                      <a:r>
                        <a:rPr lang="en-US" sz="8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0.3</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8.9</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4.1</a:t>
                      </a:r>
                    </a:p>
                  </a:txBody>
                  <a:tcPr marL="5583" marR="5583" marT="5583" marB="0" anchor="ctr">
                    <a:lnL>
                      <a:noFill/>
                    </a:lnL>
                    <a:lnR>
                      <a:noFill/>
                    </a:lnR>
                    <a:lnT>
                      <a:noFill/>
                    </a:lnT>
                    <a:lnB>
                      <a:noFill/>
                    </a:lnB>
                  </a:tcPr>
                </a:tc>
                <a:extLst>
                  <a:ext uri="{0D108BD9-81ED-4DB2-BD59-A6C34878D82A}">
                    <a16:rowId xmlns:a16="http://schemas.microsoft.com/office/drawing/2014/main" val="4219869789"/>
                  </a:ext>
                </a:extLst>
              </a:tr>
              <a:tr h="161912">
                <a:tc>
                  <a:txBody>
                    <a:bodyPr/>
                    <a:lstStyle/>
                    <a:p>
                      <a:pPr algn="r" rtl="0" fontAlgn="ctr"/>
                      <a:r>
                        <a:rPr lang="en-US" sz="800" b="0" i="0" u="none" strike="noStrike" dirty="0">
                          <a:solidFill>
                            <a:srgbClr val="000000"/>
                          </a:solidFill>
                          <a:effectLst/>
                          <a:latin typeface="Calibri" panose="020F0502020204030204" pitchFamily="34" charset="0"/>
                        </a:rPr>
                        <a:t>volume</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37</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1.25 </a:t>
                      </a:r>
                      <a:r>
                        <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x 10</a:t>
                      </a:r>
                      <a:r>
                        <a:rPr kumimoji="0" lang="en-US" sz="8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6</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25,000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161912">
                <a:tc>
                  <a:txBody>
                    <a:bodyPr/>
                    <a:lstStyle/>
                    <a:p>
                      <a:pPr algn="r" rtl="0" fontAlgn="ctr"/>
                      <a:r>
                        <a:rPr lang="en-US" sz="800" b="0" i="0" u="none" strike="noStrike">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8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8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8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extLst>
                  <a:ext uri="{0D108BD9-81ED-4DB2-BD59-A6C34878D82A}">
                    <a16:rowId xmlns:a16="http://schemas.microsoft.com/office/drawing/2014/main" val="3653677308"/>
                  </a:ext>
                </a:extLst>
              </a:tr>
              <a:tr h="167495">
                <a:tc>
                  <a:txBody>
                    <a:bodyPr/>
                    <a:lstStyle/>
                    <a:p>
                      <a:pPr algn="r" rtl="0" fontAlgn="ctr"/>
                      <a:r>
                        <a:rPr lang="en-US" sz="800" b="0" i="0" u="none" strike="noStrike" dirty="0">
                          <a:solidFill>
                            <a:srgbClr val="000000"/>
                          </a:solidFill>
                          <a:effectLst/>
                          <a:latin typeface="Calibri" panose="020F0502020204030204" pitchFamily="34" charset="0"/>
                        </a:rPr>
                        <a:t>max fluence (n/cm</a:t>
                      </a:r>
                      <a:r>
                        <a:rPr lang="en-US" sz="800" b="0" i="0" u="none" strike="noStrike" baseline="30000" dirty="0">
                          <a:solidFill>
                            <a:srgbClr val="000000"/>
                          </a:solidFill>
                          <a:effectLst/>
                          <a:latin typeface="Calibri" panose="020F0502020204030204" pitchFamily="34" charset="0"/>
                        </a:rPr>
                        <a:t>2</a:t>
                      </a:r>
                      <a:r>
                        <a:rPr lang="en-US" sz="8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1.1 x 10</a:t>
                      </a:r>
                      <a:r>
                        <a:rPr lang="en-US" sz="800" b="0" i="0" u="none" strike="noStrike" baseline="30000" dirty="0">
                          <a:solidFill>
                            <a:srgbClr val="000000"/>
                          </a:solidFill>
                          <a:effectLst/>
                          <a:latin typeface="Calibri" panose="020F0502020204030204" pitchFamily="34" charset="0"/>
                        </a:rPr>
                        <a:t>10</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800" b="0" i="0" u="none" strike="noStrike" dirty="0">
                          <a:solidFill>
                            <a:srgbClr val="000000"/>
                          </a:solidFill>
                          <a:effectLst/>
                          <a:latin typeface="Calibri" panose="020F0502020204030204" pitchFamily="34" charset="0"/>
                        </a:rPr>
                        <a:t>1.1 x 10</a:t>
                      </a:r>
                      <a:r>
                        <a:rPr lang="en-US" sz="800" b="0" i="0" u="none" strike="noStrike" baseline="30000" dirty="0">
                          <a:solidFill>
                            <a:srgbClr val="000000"/>
                          </a:solidFill>
                          <a:effectLst/>
                          <a:latin typeface="Calibri" panose="020F0502020204030204" pitchFamily="34" charset="0"/>
                        </a:rPr>
                        <a:t>10</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4.5 x 10</a:t>
                      </a:r>
                      <a:r>
                        <a:rPr lang="en-US" sz="800" b="0" i="0" u="none" strike="noStrike" baseline="30000" dirty="0">
                          <a:solidFill>
                            <a:srgbClr val="000000"/>
                          </a:solidFill>
                          <a:effectLst/>
                          <a:latin typeface="Calibri" panose="020F0502020204030204" pitchFamily="34" charset="0"/>
                        </a:rPr>
                        <a:t>9</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spTree>
    <p:extLst>
      <p:ext uri="{BB962C8B-B14F-4D97-AF65-F5344CB8AC3E}">
        <p14:creationId xmlns:p14="http://schemas.microsoft.com/office/powerpoint/2010/main" val="2020557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A6CAF88-CAD7-4EB2-8F09-DBEF4CFAFBF5}"/>
              </a:ext>
            </a:extLst>
          </p:cNvPr>
          <p:cNvGrpSpPr/>
          <p:nvPr/>
        </p:nvGrpSpPr>
        <p:grpSpPr>
          <a:xfrm>
            <a:off x="4721858" y="3647904"/>
            <a:ext cx="4006837" cy="1837162"/>
            <a:chOff x="4679963" y="3914527"/>
            <a:chExt cx="4006837" cy="1837162"/>
          </a:xfrm>
        </p:grpSpPr>
        <p:pic>
          <p:nvPicPr>
            <p:cNvPr id="24" name="Picture 23">
              <a:extLst>
                <a:ext uri="{FF2B5EF4-FFF2-40B4-BE49-F238E27FC236}">
                  <a16:creationId xmlns:a16="http://schemas.microsoft.com/office/drawing/2014/main" id="{BE33E190-A2B6-480A-B03C-8FD21CD1C920}"/>
                </a:ext>
              </a:extLst>
            </p:cNvPr>
            <p:cNvPicPr>
              <a:picLocks noChangeAspect="1"/>
            </p:cNvPicPr>
            <p:nvPr/>
          </p:nvPicPr>
          <p:blipFill rotWithShape="1">
            <a:blip r:embed="rId2">
              <a:extLst>
                <a:ext uri="{28A0092B-C50C-407E-A947-70E740481C1C}">
                  <a14:useLocalDpi xmlns:a14="http://schemas.microsoft.com/office/drawing/2010/main" val="0"/>
                </a:ext>
              </a:extLst>
            </a:blip>
            <a:srcRect l="23762" t="9489" r="10288" b="18955"/>
            <a:stretch/>
          </p:blipFill>
          <p:spPr>
            <a:xfrm>
              <a:off x="4679963" y="4268859"/>
              <a:ext cx="2049996" cy="1482830"/>
            </a:xfrm>
            <a:prstGeom prst="rect">
              <a:avLst/>
            </a:prstGeom>
          </p:spPr>
        </p:pic>
        <p:pic>
          <p:nvPicPr>
            <p:cNvPr id="25" name="Picture 24">
              <a:extLst>
                <a:ext uri="{FF2B5EF4-FFF2-40B4-BE49-F238E27FC236}">
                  <a16:creationId xmlns:a16="http://schemas.microsoft.com/office/drawing/2014/main" id="{153F9CCB-D167-456A-A440-2A9B712AB2A4}"/>
                </a:ext>
              </a:extLst>
            </p:cNvPr>
            <p:cNvPicPr>
              <a:picLocks noChangeAspect="1"/>
            </p:cNvPicPr>
            <p:nvPr/>
          </p:nvPicPr>
          <p:blipFill rotWithShape="1">
            <a:blip r:embed="rId3">
              <a:extLst>
                <a:ext uri="{28A0092B-C50C-407E-A947-70E740481C1C}">
                  <a14:useLocalDpi xmlns:a14="http://schemas.microsoft.com/office/drawing/2010/main" val="0"/>
                </a:ext>
              </a:extLst>
            </a:blip>
            <a:srcRect l="9633" t="4056" r="25341" b="8283"/>
            <a:stretch/>
          </p:blipFill>
          <p:spPr>
            <a:xfrm rot="5400000">
              <a:off x="6839477" y="3904365"/>
              <a:ext cx="1837161" cy="1857485"/>
            </a:xfrm>
            <a:prstGeom prst="rect">
              <a:avLst/>
            </a:prstGeom>
          </p:spPr>
        </p:pic>
        <p:cxnSp>
          <p:nvCxnSpPr>
            <p:cNvPr id="11" name="Straight Arrow Connector 10">
              <a:extLst>
                <a:ext uri="{FF2B5EF4-FFF2-40B4-BE49-F238E27FC236}">
                  <a16:creationId xmlns:a16="http://schemas.microsoft.com/office/drawing/2014/main" id="{8EBA4FA5-A16B-4029-9D81-03F063931B0D}"/>
                </a:ext>
              </a:extLst>
            </p:cNvPr>
            <p:cNvCxnSpPr>
              <a:cxnSpLocks/>
            </p:cNvCxnSpPr>
            <p:nvPr/>
          </p:nvCxnSpPr>
          <p:spPr>
            <a:xfrm flipH="1">
              <a:off x="5800478" y="4145979"/>
              <a:ext cx="2089325" cy="366386"/>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1BE14BB-6687-4655-A395-8533A9561096}"/>
                </a:ext>
              </a:extLst>
            </p:cNvPr>
            <p:cNvSpPr txBox="1"/>
            <p:nvPr/>
          </p:nvSpPr>
          <p:spPr>
            <a:xfrm rot="20997370">
              <a:off x="6889025" y="3930807"/>
              <a:ext cx="1359252" cy="276999"/>
            </a:xfrm>
            <a:prstGeom prst="rect">
              <a:avLst/>
            </a:prstGeom>
            <a:noFill/>
          </p:spPr>
          <p:txBody>
            <a:bodyPr wrap="square" rtlCol="0">
              <a:spAutoFit/>
            </a:bodyPr>
            <a:lstStyle/>
            <a:p>
              <a:r>
                <a:rPr lang="en-US" sz="1200" b="1" dirty="0"/>
                <a:t>8 cm depth</a:t>
              </a:r>
            </a:p>
          </p:txBody>
        </p:sp>
        <p:sp>
          <p:nvSpPr>
            <p:cNvPr id="27" name="TextBox 26">
              <a:extLst>
                <a:ext uri="{FF2B5EF4-FFF2-40B4-BE49-F238E27FC236}">
                  <a16:creationId xmlns:a16="http://schemas.microsoft.com/office/drawing/2014/main" id="{1EF1E680-8121-455D-8EF1-32511150469A}"/>
                </a:ext>
              </a:extLst>
            </p:cNvPr>
            <p:cNvSpPr txBox="1"/>
            <p:nvPr/>
          </p:nvSpPr>
          <p:spPr>
            <a:xfrm rot="20997370">
              <a:off x="6801947" y="4184919"/>
              <a:ext cx="1359252" cy="276999"/>
            </a:xfrm>
            <a:prstGeom prst="rect">
              <a:avLst/>
            </a:prstGeom>
            <a:noFill/>
          </p:spPr>
          <p:txBody>
            <a:bodyPr wrap="square" rtlCol="0">
              <a:spAutoFit/>
            </a:bodyPr>
            <a:lstStyle/>
            <a:p>
              <a:r>
                <a:rPr lang="en-US" sz="1200" b="1" dirty="0"/>
                <a:t>5 cm diameter</a:t>
              </a:r>
            </a:p>
          </p:txBody>
        </p:sp>
      </p:grpSp>
      <p:sp>
        <p:nvSpPr>
          <p:cNvPr id="15" name="Title 14"/>
          <p:cNvSpPr>
            <a:spLocks noGrp="1"/>
          </p:cNvSpPr>
          <p:nvPr>
            <p:ph type="title"/>
          </p:nvPr>
        </p:nvSpPr>
        <p:spPr/>
        <p:txBody>
          <a:bodyPr/>
          <a:lstStyle/>
          <a:p>
            <a:r>
              <a:rPr lang="en-US" dirty="0"/>
              <a:t>NIF Neutron Experimental Platforms:</a:t>
            </a:r>
            <a:br>
              <a:rPr lang="en-US" dirty="0"/>
            </a:br>
            <a:r>
              <a:rPr lang="en-US" dirty="0"/>
              <a:t>Snout-mounted auxiliary experiments (passive)</a:t>
            </a:r>
          </a:p>
        </p:txBody>
      </p:sp>
      <p:sp>
        <p:nvSpPr>
          <p:cNvPr id="9" name="TextBox 8">
            <a:extLst>
              <a:ext uri="{FF2B5EF4-FFF2-40B4-BE49-F238E27FC236}">
                <a16:creationId xmlns:a16="http://schemas.microsoft.com/office/drawing/2014/main" id="{EC3178AC-81E8-4862-96B1-E000B2A072BA}"/>
              </a:ext>
            </a:extLst>
          </p:cNvPr>
          <p:cNvSpPr txBox="1"/>
          <p:nvPr/>
        </p:nvSpPr>
        <p:spPr>
          <a:xfrm>
            <a:off x="264516" y="5091080"/>
            <a:ext cx="4229330" cy="1077218"/>
          </a:xfrm>
          <a:prstGeom prst="rect">
            <a:avLst/>
          </a:prstGeom>
          <a:noFill/>
        </p:spPr>
        <p:txBody>
          <a:bodyPr wrap="square" rtlCol="0">
            <a:spAutoFit/>
          </a:bodyPr>
          <a:lstStyle/>
          <a:p>
            <a:r>
              <a:rPr lang="en-US" sz="1600" b="1" dirty="0"/>
              <a:t>NIF diagnostic manipulators are used to carry ride-along experiments on neutron-yielding shots. This capability is readily accessible to collaborating groups.</a:t>
            </a:r>
          </a:p>
        </p:txBody>
      </p:sp>
      <p:sp>
        <p:nvSpPr>
          <p:cNvPr id="39" name="Rectangle 38">
            <a:extLst>
              <a:ext uri="{FF2B5EF4-FFF2-40B4-BE49-F238E27FC236}">
                <a16:creationId xmlns:a16="http://schemas.microsoft.com/office/drawing/2014/main" id="{6F9FBBCC-2720-46AD-AD76-DE97121370B3}"/>
              </a:ext>
            </a:extLst>
          </p:cNvPr>
          <p:cNvSpPr/>
          <p:nvPr/>
        </p:nvSpPr>
        <p:spPr bwMode="auto">
          <a:xfrm>
            <a:off x="207055" y="1396823"/>
            <a:ext cx="4286791" cy="4843852"/>
          </a:xfrm>
          <a:prstGeom prst="rect">
            <a:avLst/>
          </a:prstGeom>
          <a:no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1" name="Picture 40">
            <a:extLst>
              <a:ext uri="{FF2B5EF4-FFF2-40B4-BE49-F238E27FC236}">
                <a16:creationId xmlns:a16="http://schemas.microsoft.com/office/drawing/2014/main" id="{2E8C5000-1D5D-4A49-9EBB-54CFE7682D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90" r="18056"/>
          <a:stretch/>
        </p:blipFill>
        <p:spPr>
          <a:xfrm>
            <a:off x="283946" y="3446751"/>
            <a:ext cx="1074188" cy="1032164"/>
          </a:xfrm>
          <a:prstGeom prst="rect">
            <a:avLst/>
          </a:prstGeom>
        </p:spPr>
      </p:pic>
      <p:pic>
        <p:nvPicPr>
          <p:cNvPr id="42" name="Picture 41" descr="C:\Users\shaughnessy2\Documents\Toad in the Hole Files\IMG_0148.JPG">
            <a:extLst>
              <a:ext uri="{FF2B5EF4-FFF2-40B4-BE49-F238E27FC236}">
                <a16:creationId xmlns:a16="http://schemas.microsoft.com/office/drawing/2014/main" id="{A9A2516B-41DD-4FAA-B117-D17380C417D5}"/>
              </a:ext>
            </a:extLst>
          </p:cNvPr>
          <p:cNvPicPr>
            <a:picLocks noChangeAspect="1" noChangeArrowheads="1"/>
          </p:cNvPicPr>
          <p:nvPr/>
        </p:nvPicPr>
        <p:blipFill>
          <a:blip r:embed="rId5"/>
          <a:srcRect/>
          <a:stretch>
            <a:fillRect/>
          </a:stretch>
        </p:blipFill>
        <p:spPr bwMode="auto">
          <a:xfrm>
            <a:off x="686495" y="1504027"/>
            <a:ext cx="1479517" cy="1035093"/>
          </a:xfrm>
          <a:prstGeom prst="rect">
            <a:avLst/>
          </a:prstGeom>
          <a:noFill/>
        </p:spPr>
      </p:pic>
      <p:sp>
        <p:nvSpPr>
          <p:cNvPr id="49" name="TextBox 48">
            <a:extLst>
              <a:ext uri="{FF2B5EF4-FFF2-40B4-BE49-F238E27FC236}">
                <a16:creationId xmlns:a16="http://schemas.microsoft.com/office/drawing/2014/main" id="{5E949284-B5E8-4B85-9C52-81DCA0FE51B8}"/>
              </a:ext>
            </a:extLst>
          </p:cNvPr>
          <p:cNvSpPr txBox="1"/>
          <p:nvPr/>
        </p:nvSpPr>
        <p:spPr>
          <a:xfrm>
            <a:off x="255391" y="3436797"/>
            <a:ext cx="1089968" cy="246221"/>
          </a:xfrm>
          <a:prstGeom prst="rect">
            <a:avLst/>
          </a:prstGeom>
          <a:noFill/>
        </p:spPr>
        <p:txBody>
          <a:bodyPr wrap="square" rtlCol="0">
            <a:spAutoFit/>
          </a:bodyPr>
          <a:lstStyle/>
          <a:p>
            <a:r>
              <a:rPr lang="en-US" sz="1000" b="1" dirty="0"/>
              <a:t>Treefrog</a:t>
            </a:r>
          </a:p>
        </p:txBody>
      </p:sp>
      <p:sp>
        <p:nvSpPr>
          <p:cNvPr id="50" name="TextBox 49">
            <a:extLst>
              <a:ext uri="{FF2B5EF4-FFF2-40B4-BE49-F238E27FC236}">
                <a16:creationId xmlns:a16="http://schemas.microsoft.com/office/drawing/2014/main" id="{1E3206E5-5650-41F6-BCB0-C3D6E64B0EDA}"/>
              </a:ext>
            </a:extLst>
          </p:cNvPr>
          <p:cNvSpPr txBox="1"/>
          <p:nvPr/>
        </p:nvSpPr>
        <p:spPr>
          <a:xfrm>
            <a:off x="2105040" y="1504027"/>
            <a:ext cx="1479516" cy="400110"/>
          </a:xfrm>
          <a:prstGeom prst="rect">
            <a:avLst/>
          </a:prstGeom>
          <a:noFill/>
        </p:spPr>
        <p:txBody>
          <a:bodyPr wrap="square" rtlCol="0">
            <a:spAutoFit/>
          </a:bodyPr>
          <a:lstStyle/>
          <a:p>
            <a:r>
              <a:rPr lang="en-US" sz="1000" b="1" dirty="0"/>
              <a:t>1-2 g of HEU, DU, Th, Tm, </a:t>
            </a:r>
            <a:r>
              <a:rPr lang="en-US" sz="1000" b="1" dirty="0" err="1"/>
              <a:t>Gd</a:t>
            </a:r>
            <a:r>
              <a:rPr lang="en-US" sz="1000" b="1" dirty="0"/>
              <a:t>, </a:t>
            </a:r>
            <a:r>
              <a:rPr lang="en-US" sz="1000" b="1" dirty="0" err="1"/>
              <a:t>Nd</a:t>
            </a:r>
            <a:r>
              <a:rPr lang="en-US" sz="1000" b="1" dirty="0"/>
              <a:t>, </a:t>
            </a:r>
            <a:r>
              <a:rPr lang="en-US" sz="1000" b="1" dirty="0" err="1"/>
              <a:t>Ir</a:t>
            </a:r>
            <a:r>
              <a:rPr lang="en-US" sz="1000" b="1" dirty="0"/>
              <a:t>, Au, Fe</a:t>
            </a:r>
          </a:p>
        </p:txBody>
      </p:sp>
      <p:pic>
        <p:nvPicPr>
          <p:cNvPr id="8" name="Content Placeholder 7">
            <a:extLst>
              <a:ext uri="{FF2B5EF4-FFF2-40B4-BE49-F238E27FC236}">
                <a16:creationId xmlns:a16="http://schemas.microsoft.com/office/drawing/2014/main" id="{A23B946D-B027-4CA8-AA26-A8B927629C08}"/>
              </a:ext>
            </a:extLst>
          </p:cNvPr>
          <p:cNvPicPr>
            <a:picLocks noGrp="1" noChangeAspect="1"/>
          </p:cNvPicPr>
          <p:nvPr>
            <p:ph idx="1"/>
          </p:nvPr>
        </p:nvPicPr>
        <p:blipFill>
          <a:blip r:embed="rId6">
            <a:clrChange>
              <a:clrFrom>
                <a:srgbClr val="FFFFFF"/>
              </a:clrFrom>
              <a:clrTo>
                <a:srgbClr val="FFFFFF">
                  <a:alpha val="0"/>
                </a:srgbClr>
              </a:clrTo>
            </a:clrChange>
          </a:blip>
          <a:stretch>
            <a:fillRect/>
          </a:stretch>
        </p:blipFill>
        <p:spPr>
          <a:xfrm>
            <a:off x="557604" y="1911712"/>
            <a:ext cx="3968749" cy="2498235"/>
          </a:xfrm>
          <a:prstGeom prst="rect">
            <a:avLst/>
          </a:prstGeom>
        </p:spPr>
      </p:pic>
      <p:sp>
        <p:nvSpPr>
          <p:cNvPr id="18" name="Rectangle 17">
            <a:extLst>
              <a:ext uri="{FF2B5EF4-FFF2-40B4-BE49-F238E27FC236}">
                <a16:creationId xmlns:a16="http://schemas.microsoft.com/office/drawing/2014/main" id="{524CBD85-510D-48D9-A8A3-05AAE6BD7766}"/>
              </a:ext>
            </a:extLst>
          </p:cNvPr>
          <p:cNvSpPr/>
          <p:nvPr/>
        </p:nvSpPr>
        <p:spPr bwMode="auto">
          <a:xfrm>
            <a:off x="4618912" y="3204307"/>
            <a:ext cx="4286791" cy="3036368"/>
          </a:xfrm>
          <a:prstGeom prst="rect">
            <a:avLst/>
          </a:prstGeom>
          <a:no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2" name="Rectangle 1">
            <a:extLst>
              <a:ext uri="{FF2B5EF4-FFF2-40B4-BE49-F238E27FC236}">
                <a16:creationId xmlns:a16="http://schemas.microsoft.com/office/drawing/2014/main" id="{02F76664-12D5-42AD-9961-E2106C49F778}"/>
              </a:ext>
            </a:extLst>
          </p:cNvPr>
          <p:cNvSpPr/>
          <p:nvPr/>
        </p:nvSpPr>
        <p:spPr bwMode="auto">
          <a:xfrm>
            <a:off x="3036277" y="3559908"/>
            <a:ext cx="992554" cy="113323"/>
          </a:xfrm>
          <a:prstGeom prst="rect">
            <a:avLst/>
          </a:prstGeom>
          <a:solidFill>
            <a:schemeClr val="bg1"/>
          </a:solidFill>
          <a:ln>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4" name="Picture 3">
            <a:extLst>
              <a:ext uri="{FF2B5EF4-FFF2-40B4-BE49-F238E27FC236}">
                <a16:creationId xmlns:a16="http://schemas.microsoft.com/office/drawing/2014/main" id="{90042032-EA5C-47DE-A692-7777FCED2F41}"/>
              </a:ext>
            </a:extLst>
          </p:cNvPr>
          <p:cNvPicPr>
            <a:picLocks noChangeAspect="1"/>
          </p:cNvPicPr>
          <p:nvPr/>
        </p:nvPicPr>
        <p:blipFill>
          <a:blip r:embed="rId7"/>
          <a:stretch>
            <a:fillRect/>
          </a:stretch>
        </p:blipFill>
        <p:spPr>
          <a:xfrm>
            <a:off x="2607730" y="4041297"/>
            <a:ext cx="1124165" cy="806268"/>
          </a:xfrm>
          <a:prstGeom prst="rect">
            <a:avLst/>
          </a:prstGeom>
        </p:spPr>
      </p:pic>
      <p:sp>
        <p:nvSpPr>
          <p:cNvPr id="5" name="TextBox 4">
            <a:extLst>
              <a:ext uri="{FF2B5EF4-FFF2-40B4-BE49-F238E27FC236}">
                <a16:creationId xmlns:a16="http://schemas.microsoft.com/office/drawing/2014/main" id="{9933AC3A-DE9B-4763-A128-65B7755B4DA1}"/>
              </a:ext>
            </a:extLst>
          </p:cNvPr>
          <p:cNvSpPr txBox="1"/>
          <p:nvPr/>
        </p:nvSpPr>
        <p:spPr>
          <a:xfrm>
            <a:off x="1868035" y="4652746"/>
            <a:ext cx="1510172" cy="246221"/>
          </a:xfrm>
          <a:prstGeom prst="rect">
            <a:avLst/>
          </a:prstGeom>
          <a:noFill/>
        </p:spPr>
        <p:txBody>
          <a:bodyPr wrap="square" rtlCol="0">
            <a:spAutoFit/>
          </a:bodyPr>
          <a:lstStyle/>
          <a:p>
            <a:r>
              <a:rPr lang="en-US" sz="1000" b="1" dirty="0"/>
              <a:t>Pressurized gas cell</a:t>
            </a:r>
          </a:p>
        </p:txBody>
      </p:sp>
      <p:sp>
        <p:nvSpPr>
          <p:cNvPr id="23" name="TextBox 22">
            <a:extLst>
              <a:ext uri="{FF2B5EF4-FFF2-40B4-BE49-F238E27FC236}">
                <a16:creationId xmlns:a16="http://schemas.microsoft.com/office/drawing/2014/main" id="{CCC8BEEB-64C5-4ED1-B407-BD041D052F87}"/>
              </a:ext>
            </a:extLst>
          </p:cNvPr>
          <p:cNvSpPr txBox="1"/>
          <p:nvPr/>
        </p:nvSpPr>
        <p:spPr>
          <a:xfrm>
            <a:off x="4767504" y="3242101"/>
            <a:ext cx="2437871" cy="646331"/>
          </a:xfrm>
          <a:prstGeom prst="rect">
            <a:avLst/>
          </a:prstGeom>
          <a:noFill/>
        </p:spPr>
        <p:txBody>
          <a:bodyPr wrap="square" rtlCol="0">
            <a:spAutoFit/>
          </a:bodyPr>
          <a:lstStyle/>
          <a:p>
            <a:r>
              <a:rPr lang="en-US" dirty="0"/>
              <a:t>Neutron spectrum tailoring HTOAD</a:t>
            </a:r>
          </a:p>
        </p:txBody>
      </p:sp>
      <p:sp>
        <p:nvSpPr>
          <p:cNvPr id="12" name="TextBox 11">
            <a:extLst>
              <a:ext uri="{FF2B5EF4-FFF2-40B4-BE49-F238E27FC236}">
                <a16:creationId xmlns:a16="http://schemas.microsoft.com/office/drawing/2014/main" id="{82A92320-B945-4A8D-A3FC-8CAD1B215274}"/>
              </a:ext>
            </a:extLst>
          </p:cNvPr>
          <p:cNvSpPr txBox="1"/>
          <p:nvPr/>
        </p:nvSpPr>
        <p:spPr>
          <a:xfrm>
            <a:off x="660744" y="1458926"/>
            <a:ext cx="1838201" cy="369332"/>
          </a:xfrm>
          <a:prstGeom prst="rect">
            <a:avLst/>
          </a:prstGeom>
          <a:noFill/>
        </p:spPr>
        <p:txBody>
          <a:bodyPr wrap="square" rtlCol="0">
            <a:spAutoFit/>
          </a:bodyPr>
          <a:lstStyle/>
          <a:p>
            <a:r>
              <a:rPr lang="en-US" sz="900" b="1" dirty="0"/>
              <a:t>Target Option Activation Device (TOAD)</a:t>
            </a:r>
          </a:p>
        </p:txBody>
      </p:sp>
      <p:sp>
        <p:nvSpPr>
          <p:cNvPr id="3" name="TextBox 2">
            <a:extLst>
              <a:ext uri="{FF2B5EF4-FFF2-40B4-BE49-F238E27FC236}">
                <a16:creationId xmlns:a16="http://schemas.microsoft.com/office/drawing/2014/main" id="{D07068E1-9064-4285-8AD2-AD93BF95BAF7}"/>
              </a:ext>
            </a:extLst>
          </p:cNvPr>
          <p:cNvSpPr txBox="1"/>
          <p:nvPr/>
        </p:nvSpPr>
        <p:spPr>
          <a:xfrm rot="19767435">
            <a:off x="3122073" y="4348423"/>
            <a:ext cx="872821" cy="184666"/>
          </a:xfrm>
          <a:prstGeom prst="rect">
            <a:avLst/>
          </a:prstGeom>
          <a:noFill/>
        </p:spPr>
        <p:txBody>
          <a:bodyPr wrap="square" rtlCol="0">
            <a:spAutoFit/>
          </a:bodyPr>
          <a:lstStyle/>
          <a:p>
            <a:r>
              <a:rPr lang="en-US" sz="600" b="1" dirty="0"/>
              <a:t>1000 torr</a:t>
            </a:r>
          </a:p>
        </p:txBody>
      </p:sp>
      <p:sp>
        <p:nvSpPr>
          <p:cNvPr id="10" name="TextBox 9">
            <a:extLst>
              <a:ext uri="{FF2B5EF4-FFF2-40B4-BE49-F238E27FC236}">
                <a16:creationId xmlns:a16="http://schemas.microsoft.com/office/drawing/2014/main" id="{40E42580-0F58-47C1-977D-51CAAE40FF66}"/>
              </a:ext>
            </a:extLst>
          </p:cNvPr>
          <p:cNvSpPr txBox="1"/>
          <p:nvPr/>
        </p:nvSpPr>
        <p:spPr>
          <a:xfrm>
            <a:off x="4721858" y="5635930"/>
            <a:ext cx="3964942" cy="461665"/>
          </a:xfrm>
          <a:prstGeom prst="rect">
            <a:avLst/>
          </a:prstGeom>
          <a:noFill/>
        </p:spPr>
        <p:txBody>
          <a:bodyPr wrap="square" rtlCol="0">
            <a:spAutoFit/>
          </a:bodyPr>
          <a:lstStyle/>
          <a:p>
            <a:r>
              <a:rPr lang="en-US" sz="1200" b="1" dirty="0"/>
              <a:t>This is the experimental compliment to a MCNP design study in spectrum tailoring.</a:t>
            </a:r>
          </a:p>
        </p:txBody>
      </p:sp>
      <p:sp>
        <p:nvSpPr>
          <p:cNvPr id="26" name="TextBox 25">
            <a:extLst>
              <a:ext uri="{FF2B5EF4-FFF2-40B4-BE49-F238E27FC236}">
                <a16:creationId xmlns:a16="http://schemas.microsoft.com/office/drawing/2014/main" id="{8A1DD70F-A677-459F-B994-653819C3E11E}"/>
              </a:ext>
            </a:extLst>
          </p:cNvPr>
          <p:cNvSpPr txBox="1"/>
          <p:nvPr/>
        </p:nvSpPr>
        <p:spPr>
          <a:xfrm>
            <a:off x="6857108" y="5234264"/>
            <a:ext cx="1332719" cy="246221"/>
          </a:xfrm>
          <a:prstGeom prst="rect">
            <a:avLst/>
          </a:prstGeom>
          <a:noFill/>
        </p:spPr>
        <p:txBody>
          <a:bodyPr wrap="square" rtlCol="0">
            <a:spAutoFit/>
          </a:bodyPr>
          <a:lstStyle/>
          <a:p>
            <a:r>
              <a:rPr lang="en-US" sz="500" b="1" dirty="0"/>
              <a:t>Collaboration with U.C. Berkeley Department of Nuclear Engineering</a:t>
            </a:r>
          </a:p>
        </p:txBody>
      </p:sp>
      <p:graphicFrame>
        <p:nvGraphicFramePr>
          <p:cNvPr id="29" name="Table 28">
            <a:extLst>
              <a:ext uri="{FF2B5EF4-FFF2-40B4-BE49-F238E27FC236}">
                <a16:creationId xmlns:a16="http://schemas.microsoft.com/office/drawing/2014/main" id="{13F4F5CE-CDCA-4254-81C9-EE57AB4D779D}"/>
              </a:ext>
            </a:extLst>
          </p:cNvPr>
          <p:cNvGraphicFramePr>
            <a:graphicFrameLocks noGrp="1"/>
          </p:cNvGraphicFramePr>
          <p:nvPr>
            <p:extLst>
              <p:ext uri="{D42A27DB-BD31-4B8C-83A1-F6EECF244321}">
                <p14:modId xmlns:p14="http://schemas.microsoft.com/office/powerpoint/2010/main" val="1040516869"/>
              </p:ext>
            </p:extLst>
          </p:nvPr>
        </p:nvGraphicFramePr>
        <p:xfrm>
          <a:off x="4627822" y="1400754"/>
          <a:ext cx="4246546" cy="1725504"/>
        </p:xfrm>
        <a:graphic>
          <a:graphicData uri="http://schemas.openxmlformats.org/drawingml/2006/table">
            <a:tbl>
              <a:tblPr/>
              <a:tblGrid>
                <a:gridCol w="1691522">
                  <a:extLst>
                    <a:ext uri="{9D8B030D-6E8A-4147-A177-3AD203B41FA5}">
                      <a16:colId xmlns:a16="http://schemas.microsoft.com/office/drawing/2014/main" val="4169409531"/>
                    </a:ext>
                  </a:extLst>
                </a:gridCol>
                <a:gridCol w="638756">
                  <a:extLst>
                    <a:ext uri="{9D8B030D-6E8A-4147-A177-3AD203B41FA5}">
                      <a16:colId xmlns:a16="http://schemas.microsoft.com/office/drawing/2014/main" val="1303962673"/>
                    </a:ext>
                  </a:extLst>
                </a:gridCol>
                <a:gridCol w="638756">
                  <a:extLst>
                    <a:ext uri="{9D8B030D-6E8A-4147-A177-3AD203B41FA5}">
                      <a16:colId xmlns:a16="http://schemas.microsoft.com/office/drawing/2014/main" val="2747166496"/>
                    </a:ext>
                  </a:extLst>
                </a:gridCol>
                <a:gridCol w="638756">
                  <a:extLst>
                    <a:ext uri="{9D8B030D-6E8A-4147-A177-3AD203B41FA5}">
                      <a16:colId xmlns:a16="http://schemas.microsoft.com/office/drawing/2014/main" val="254826793"/>
                    </a:ext>
                  </a:extLst>
                </a:gridCol>
                <a:gridCol w="638756">
                  <a:extLst>
                    <a:ext uri="{9D8B030D-6E8A-4147-A177-3AD203B41FA5}">
                      <a16:colId xmlns:a16="http://schemas.microsoft.com/office/drawing/2014/main" val="1778801331"/>
                    </a:ext>
                  </a:extLst>
                </a:gridCol>
              </a:tblGrid>
              <a:tr h="334189">
                <a:tc>
                  <a:txBody>
                    <a:bodyPr/>
                    <a:lstStyle/>
                    <a:p>
                      <a:pPr algn="l" rtl="0" fontAlgn="ctr"/>
                      <a:r>
                        <a:rPr lang="en-US" sz="900" b="1" i="0" u="none" strike="noStrike">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Treefrog</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HTOAD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SRC Toad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900" b="1" i="0" u="none" strike="noStrike">
                          <a:solidFill>
                            <a:srgbClr val="000000"/>
                          </a:solidFill>
                          <a:effectLst/>
                          <a:latin typeface="Calibri" panose="020F0502020204030204" pitchFamily="34" charset="0"/>
                        </a:rPr>
                        <a:t>Snout-NAD</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7</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45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50</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sample area (cm</a:t>
                      </a:r>
                      <a:r>
                        <a:rPr lang="en-US" sz="900" b="0" i="0" u="none" strike="noStrike" baseline="30000" dirty="0">
                          <a:solidFill>
                            <a:srgbClr val="000000"/>
                          </a:solidFill>
                          <a:effectLst/>
                          <a:latin typeface="Calibri" panose="020F0502020204030204" pitchFamily="34" charset="0"/>
                        </a:rPr>
                        <a:t>2</a:t>
                      </a:r>
                      <a:r>
                        <a:rPr lang="en-US" sz="9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4.9</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extLst>
                  <a:ext uri="{0D108BD9-81ED-4DB2-BD59-A6C34878D82A}">
                    <a16:rowId xmlns:a16="http://schemas.microsoft.com/office/drawing/2014/main" val="1389244705"/>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sample depth</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0.14</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8</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0.1</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solid angle (</a:t>
                      </a:r>
                      <a:r>
                        <a:rPr lang="en-US" sz="900" b="0" i="0" u="none" strike="noStrike" dirty="0" err="1">
                          <a:solidFill>
                            <a:srgbClr val="000000"/>
                          </a:solidFill>
                          <a:effectLst/>
                          <a:latin typeface="Calibri" panose="020F0502020204030204" pitchFamily="34" charset="0"/>
                        </a:rPr>
                        <a:t>msr</a:t>
                      </a:r>
                      <a:r>
                        <a:rPr lang="en-US" sz="9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10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tcPr>
                </a:tc>
                <a:tc>
                  <a:txBody>
                    <a:bodyPr/>
                    <a:lstStyle/>
                    <a:p>
                      <a:pPr algn="ctr" rtl="0" fontAlgn="ctr"/>
                      <a:r>
                        <a:rPr lang="en-US" sz="900" b="0" i="0" u="none" strike="noStrike">
                          <a:solidFill>
                            <a:srgbClr val="000000"/>
                          </a:solidFill>
                          <a:effectLst/>
                          <a:latin typeface="Calibri" panose="020F0502020204030204" pitchFamily="34" charset="0"/>
                        </a:rPr>
                        <a:t>8.0</a:t>
                      </a:r>
                    </a:p>
                  </a:txBody>
                  <a:tcPr marL="5583" marR="5583" marT="5583" marB="0" anchor="ctr">
                    <a:lnL>
                      <a:noFill/>
                    </a:lnL>
                    <a:lnR>
                      <a:noFill/>
                    </a:lnR>
                    <a:lnT>
                      <a:noFill/>
                    </a:lnT>
                    <a:lnB>
                      <a:noFill/>
                    </a:lnB>
                  </a:tcPr>
                </a:tc>
                <a:extLst>
                  <a:ext uri="{0D108BD9-81ED-4DB2-BD59-A6C34878D82A}">
                    <a16:rowId xmlns:a16="http://schemas.microsoft.com/office/drawing/2014/main" val="4219869789"/>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volume</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0.07</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160</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solidFill>
                      <a:srgbClr val="E7E7E7"/>
                    </a:solidFill>
                  </a:tcPr>
                </a:tc>
                <a:tc>
                  <a:txBody>
                    <a:bodyPr/>
                    <a:lstStyle/>
                    <a:p>
                      <a:pPr algn="ctr" rtl="0" fontAlgn="ctr"/>
                      <a:r>
                        <a:rPr lang="en-US" sz="9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19778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15</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1.7 x 10</a:t>
                      </a:r>
                      <a:r>
                        <a:rPr kumimoji="0" lang="en-US" sz="9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16</a:t>
                      </a:r>
                      <a:endParaRPr kumimoji="0" lang="en-US" sz="9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extLst>
                  <a:ext uri="{0D108BD9-81ED-4DB2-BD59-A6C34878D82A}">
                    <a16:rowId xmlns:a16="http://schemas.microsoft.com/office/drawing/2014/main" val="3653677308"/>
                  </a:ext>
                </a:extLst>
              </a:tr>
              <a:tr h="204605">
                <a:tc>
                  <a:txBody>
                    <a:bodyPr/>
                    <a:lstStyle/>
                    <a:p>
                      <a:pPr marL="182880" algn="r" rtl="0" fontAlgn="ctr">
                        <a:spcBef>
                          <a:spcPts val="0"/>
                        </a:spcBef>
                      </a:pPr>
                      <a:r>
                        <a:rPr lang="en-US" sz="900" b="0" i="0" u="none" strike="noStrike" dirty="0">
                          <a:solidFill>
                            <a:srgbClr val="000000"/>
                          </a:solidFill>
                          <a:effectLst/>
                          <a:latin typeface="Calibri" panose="020F0502020204030204" pitchFamily="34" charset="0"/>
                        </a:rPr>
                        <a:t>max fluence (n/cm</a:t>
                      </a:r>
                      <a:r>
                        <a:rPr lang="en-US" sz="900" b="0" i="0" u="none" strike="noStrike" baseline="30000" dirty="0">
                          <a:solidFill>
                            <a:srgbClr val="000000"/>
                          </a:solidFill>
                          <a:effectLst/>
                          <a:latin typeface="Calibri" panose="020F0502020204030204" pitchFamily="34" charset="0"/>
                        </a:rPr>
                        <a:t>2</a:t>
                      </a:r>
                      <a:r>
                        <a:rPr lang="en-US" sz="9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6.0 x 10</a:t>
                      </a:r>
                      <a:r>
                        <a:rPr lang="en-US" sz="900" b="0" i="0" u="none" strike="noStrike" baseline="30000" dirty="0">
                          <a:solidFill>
                            <a:srgbClr val="000000"/>
                          </a:solidFill>
                          <a:effectLst/>
                          <a:latin typeface="Calibri" panose="020F0502020204030204" pitchFamily="34" charset="0"/>
                        </a:rPr>
                        <a:t>12</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6.7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5.4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900" b="0" i="0" u="none" strike="noStrike" dirty="0">
                          <a:solidFill>
                            <a:srgbClr val="000000"/>
                          </a:solidFill>
                          <a:effectLst/>
                          <a:latin typeface="Calibri" panose="020F0502020204030204" pitchFamily="34" charset="0"/>
                        </a:rPr>
                        <a:t>5.4 x 10</a:t>
                      </a:r>
                      <a:r>
                        <a:rPr lang="en-US" sz="900" b="0" i="0" u="none" strike="noStrike" baseline="30000" dirty="0">
                          <a:solidFill>
                            <a:srgbClr val="000000"/>
                          </a:solidFill>
                          <a:effectLst/>
                          <a:latin typeface="Calibri" panose="020F0502020204030204" pitchFamily="34" charset="0"/>
                        </a:rPr>
                        <a:t>11</a:t>
                      </a:r>
                      <a:endParaRPr lang="en-US" sz="9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spTree>
    <p:extLst>
      <p:ext uri="{BB962C8B-B14F-4D97-AF65-F5344CB8AC3E}">
        <p14:creationId xmlns:p14="http://schemas.microsoft.com/office/powerpoint/2010/main" val="1896651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E2E5C5-65A8-4496-8AED-EAC77B02BF7B}"/>
              </a:ext>
            </a:extLst>
          </p:cNvPr>
          <p:cNvSpPr>
            <a:spLocks noGrp="1"/>
          </p:cNvSpPr>
          <p:nvPr>
            <p:ph type="title"/>
          </p:nvPr>
        </p:nvSpPr>
        <p:spPr/>
        <p:txBody>
          <a:bodyPr/>
          <a:lstStyle/>
          <a:p>
            <a:r>
              <a:rPr lang="en-US" dirty="0"/>
              <a:t>NIF Neutron Experimental Platforms:</a:t>
            </a:r>
            <a:br>
              <a:rPr lang="en-US" dirty="0"/>
            </a:br>
            <a:r>
              <a:rPr lang="en-US" dirty="0"/>
              <a:t>User-designed dynamic load packages</a:t>
            </a:r>
          </a:p>
        </p:txBody>
      </p:sp>
      <p:pic>
        <p:nvPicPr>
          <p:cNvPr id="9" name="Content Placeholder 8">
            <a:extLst>
              <a:ext uri="{FF2B5EF4-FFF2-40B4-BE49-F238E27FC236}">
                <a16:creationId xmlns:a16="http://schemas.microsoft.com/office/drawing/2014/main" id="{41847FA4-AF49-4BEF-B283-C6A7980930B8}"/>
              </a:ext>
            </a:extLst>
          </p:cNvPr>
          <p:cNvPicPr>
            <a:picLocks noGrp="1" noChangeAspect="1"/>
          </p:cNvPicPr>
          <p:nvPr>
            <p:ph idx="10"/>
          </p:nvPr>
        </p:nvPicPr>
        <p:blipFill rotWithShape="1">
          <a:blip r:embed="rId2"/>
          <a:srcRect l="19208" t="22689"/>
          <a:stretch/>
        </p:blipFill>
        <p:spPr>
          <a:xfrm>
            <a:off x="316359" y="3275823"/>
            <a:ext cx="3134447" cy="1999562"/>
          </a:xfrm>
        </p:spPr>
      </p:pic>
      <p:sp>
        <p:nvSpPr>
          <p:cNvPr id="10" name="Rectangle 9">
            <a:extLst>
              <a:ext uri="{FF2B5EF4-FFF2-40B4-BE49-F238E27FC236}">
                <a16:creationId xmlns:a16="http://schemas.microsoft.com/office/drawing/2014/main" id="{79F0BF34-3ADB-44AF-AD34-3316EBD0D48D}"/>
              </a:ext>
            </a:extLst>
          </p:cNvPr>
          <p:cNvSpPr/>
          <p:nvPr/>
        </p:nvSpPr>
        <p:spPr>
          <a:xfrm>
            <a:off x="288818" y="5364180"/>
            <a:ext cx="3161987" cy="861774"/>
          </a:xfrm>
          <a:prstGeom prst="rect">
            <a:avLst/>
          </a:prstGeom>
        </p:spPr>
        <p:txBody>
          <a:bodyPr wrap="square">
            <a:spAutoFit/>
          </a:bodyPr>
          <a:lstStyle/>
          <a:p>
            <a:r>
              <a:rPr lang="en-US" sz="1000" b="1" dirty="0"/>
              <a:t>Technicians install a National Security Applications ENP (Energetic Neutron Platform, Sandia Natl. Lab) in DIM 90-78 for a data collection shot awarded to the Sandia PI</a:t>
            </a:r>
          </a:p>
          <a:p>
            <a:r>
              <a:rPr lang="en-US" sz="1000" b="1" dirty="0"/>
              <a:t>(W. J. Martin) through the NIF User Office.</a:t>
            </a:r>
          </a:p>
        </p:txBody>
      </p:sp>
      <p:sp>
        <p:nvSpPr>
          <p:cNvPr id="12" name="TextBox 11">
            <a:extLst>
              <a:ext uri="{FF2B5EF4-FFF2-40B4-BE49-F238E27FC236}">
                <a16:creationId xmlns:a16="http://schemas.microsoft.com/office/drawing/2014/main" id="{F4D71AD0-DF0C-461C-BAB6-ACB4C45996C6}"/>
              </a:ext>
            </a:extLst>
          </p:cNvPr>
          <p:cNvSpPr txBox="1"/>
          <p:nvPr/>
        </p:nvSpPr>
        <p:spPr>
          <a:xfrm>
            <a:off x="1480953" y="3045921"/>
            <a:ext cx="1996830" cy="200055"/>
          </a:xfrm>
          <a:prstGeom prst="rect">
            <a:avLst/>
          </a:prstGeom>
          <a:noFill/>
        </p:spPr>
        <p:txBody>
          <a:bodyPr wrap="square" rtlCol="0">
            <a:spAutoFit/>
          </a:bodyPr>
          <a:lstStyle/>
          <a:p>
            <a:pPr algn="r"/>
            <a:r>
              <a:rPr lang="en-US" sz="700" b="1" dirty="0"/>
              <a:t>* Example based on Sandia TANDM ENP</a:t>
            </a:r>
          </a:p>
        </p:txBody>
      </p:sp>
      <p:pic>
        <p:nvPicPr>
          <p:cNvPr id="14" name="Picture 13">
            <a:extLst>
              <a:ext uri="{FF2B5EF4-FFF2-40B4-BE49-F238E27FC236}">
                <a16:creationId xmlns:a16="http://schemas.microsoft.com/office/drawing/2014/main" id="{722B2EE2-59B6-4621-A745-0DF714993E2C}"/>
              </a:ext>
            </a:extLst>
          </p:cNvPr>
          <p:cNvPicPr>
            <a:picLocks noChangeAspect="1"/>
          </p:cNvPicPr>
          <p:nvPr/>
        </p:nvPicPr>
        <p:blipFill>
          <a:blip r:embed="rId3"/>
          <a:stretch>
            <a:fillRect/>
          </a:stretch>
        </p:blipFill>
        <p:spPr>
          <a:xfrm>
            <a:off x="6212359" y="3948878"/>
            <a:ext cx="2535183" cy="1654293"/>
          </a:xfrm>
          <a:prstGeom prst="rect">
            <a:avLst/>
          </a:prstGeom>
        </p:spPr>
      </p:pic>
      <p:sp>
        <p:nvSpPr>
          <p:cNvPr id="15" name="TextBox 14">
            <a:extLst>
              <a:ext uri="{FF2B5EF4-FFF2-40B4-BE49-F238E27FC236}">
                <a16:creationId xmlns:a16="http://schemas.microsoft.com/office/drawing/2014/main" id="{91A28CD0-A369-47BC-AC05-F0DCBA790A47}"/>
              </a:ext>
            </a:extLst>
          </p:cNvPr>
          <p:cNvSpPr txBox="1"/>
          <p:nvPr/>
        </p:nvSpPr>
        <p:spPr>
          <a:xfrm>
            <a:off x="3820697" y="4051760"/>
            <a:ext cx="2499814" cy="492443"/>
          </a:xfrm>
          <a:prstGeom prst="rect">
            <a:avLst/>
          </a:prstGeom>
          <a:noFill/>
        </p:spPr>
        <p:txBody>
          <a:bodyPr wrap="square" rtlCol="0">
            <a:spAutoFit/>
          </a:bodyPr>
          <a:lstStyle/>
          <a:p>
            <a:r>
              <a:rPr lang="en-US" sz="1100" b="1" dirty="0"/>
              <a:t>Energy Tuning Assembly (ETA)</a:t>
            </a:r>
          </a:p>
          <a:p>
            <a:r>
              <a:rPr lang="en-US" sz="500" dirty="0"/>
              <a:t>AFIT: Capt. James Bevins</a:t>
            </a:r>
          </a:p>
          <a:p>
            <a:r>
              <a:rPr lang="en-US" sz="500" dirty="0"/>
              <a:t>UCB: Racheal Slaybaugh, Lee Bernstein, Bethany Goldblum</a:t>
            </a:r>
          </a:p>
          <a:p>
            <a:r>
              <a:rPr lang="en-US" sz="500" dirty="0"/>
              <a:t>LLNL: William Dunlop, Dawn Shaughnessy, Charles Yeamans, Eugene Henry</a:t>
            </a:r>
          </a:p>
        </p:txBody>
      </p:sp>
      <p:pic>
        <p:nvPicPr>
          <p:cNvPr id="16" name="Picture 15">
            <a:extLst>
              <a:ext uri="{FF2B5EF4-FFF2-40B4-BE49-F238E27FC236}">
                <a16:creationId xmlns:a16="http://schemas.microsoft.com/office/drawing/2014/main" id="{7F6E3D4D-6745-4378-BED1-2271886411ED}"/>
              </a:ext>
            </a:extLst>
          </p:cNvPr>
          <p:cNvPicPr>
            <a:picLocks noChangeAspect="1"/>
          </p:cNvPicPr>
          <p:nvPr/>
        </p:nvPicPr>
        <p:blipFill>
          <a:blip r:embed="rId4"/>
          <a:stretch>
            <a:fillRect/>
          </a:stretch>
        </p:blipFill>
        <p:spPr>
          <a:xfrm>
            <a:off x="4042560" y="4726773"/>
            <a:ext cx="1852247" cy="1222182"/>
          </a:xfrm>
          <a:prstGeom prst="rect">
            <a:avLst/>
          </a:prstGeom>
        </p:spPr>
      </p:pic>
      <p:sp>
        <p:nvSpPr>
          <p:cNvPr id="17" name="Rectangle 16">
            <a:extLst>
              <a:ext uri="{FF2B5EF4-FFF2-40B4-BE49-F238E27FC236}">
                <a16:creationId xmlns:a16="http://schemas.microsoft.com/office/drawing/2014/main" id="{5CE6F934-373C-4947-94C3-81C76993DDFE}"/>
              </a:ext>
            </a:extLst>
          </p:cNvPr>
          <p:cNvSpPr/>
          <p:nvPr/>
        </p:nvSpPr>
        <p:spPr>
          <a:xfrm>
            <a:off x="6102790" y="5603171"/>
            <a:ext cx="2535183" cy="461665"/>
          </a:xfrm>
          <a:prstGeom prst="rect">
            <a:avLst/>
          </a:prstGeom>
        </p:spPr>
        <p:txBody>
          <a:bodyPr wrap="square">
            <a:spAutoFit/>
          </a:bodyPr>
          <a:lstStyle/>
          <a:p>
            <a:r>
              <a:rPr lang="en-US" sz="800" b="1" dirty="0"/>
              <a:t>The UCB/AFIT ETA is designed to transform a NIF neutron source into the objective TN+PFNS neutron spectrum.</a:t>
            </a:r>
          </a:p>
        </p:txBody>
      </p:sp>
      <p:grpSp>
        <p:nvGrpSpPr>
          <p:cNvPr id="5" name="Group 4">
            <a:extLst>
              <a:ext uri="{FF2B5EF4-FFF2-40B4-BE49-F238E27FC236}">
                <a16:creationId xmlns:a16="http://schemas.microsoft.com/office/drawing/2014/main" id="{8D9E2EFA-EF1F-4365-A1E8-024A2AB175C6}"/>
              </a:ext>
            </a:extLst>
          </p:cNvPr>
          <p:cNvGrpSpPr/>
          <p:nvPr/>
        </p:nvGrpSpPr>
        <p:grpSpPr>
          <a:xfrm>
            <a:off x="3694830" y="2670498"/>
            <a:ext cx="5151148" cy="638189"/>
            <a:chOff x="3722183" y="2423468"/>
            <a:chExt cx="5151148" cy="638189"/>
          </a:xfrm>
        </p:grpSpPr>
        <p:pic>
          <p:nvPicPr>
            <p:cNvPr id="31" name="Picture 30">
              <a:extLst>
                <a:ext uri="{FF2B5EF4-FFF2-40B4-BE49-F238E27FC236}">
                  <a16:creationId xmlns:a16="http://schemas.microsoft.com/office/drawing/2014/main" id="{64D16355-39BE-413D-A1CD-E60877C33F72}"/>
                </a:ext>
              </a:extLst>
            </p:cNvPr>
            <p:cNvPicPr>
              <a:picLocks noChangeAspect="1"/>
            </p:cNvPicPr>
            <p:nvPr/>
          </p:nvPicPr>
          <p:blipFill rotWithShape="1">
            <a:blip r:embed="rId5"/>
            <a:srcRect t="17282"/>
            <a:stretch/>
          </p:blipFill>
          <p:spPr>
            <a:xfrm>
              <a:off x="4091387" y="2646712"/>
              <a:ext cx="4293533" cy="414945"/>
            </a:xfrm>
            <a:prstGeom prst="rect">
              <a:avLst/>
            </a:prstGeom>
          </p:spPr>
        </p:pic>
        <p:cxnSp>
          <p:nvCxnSpPr>
            <p:cNvPr id="33" name="Straight Connector 32">
              <a:extLst>
                <a:ext uri="{FF2B5EF4-FFF2-40B4-BE49-F238E27FC236}">
                  <a16:creationId xmlns:a16="http://schemas.microsoft.com/office/drawing/2014/main" id="{B38E3381-A41F-4425-8B9F-A6AA96FF3134}"/>
                </a:ext>
              </a:extLst>
            </p:cNvPr>
            <p:cNvCxnSpPr>
              <a:cxnSpLocks/>
            </p:cNvCxnSpPr>
            <p:nvPr/>
          </p:nvCxnSpPr>
          <p:spPr>
            <a:xfrm>
              <a:off x="4172434" y="2446912"/>
              <a:ext cx="0" cy="351979"/>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BC7AFB9-09E5-45BF-84CE-DEAC99161D6D}"/>
                </a:ext>
              </a:extLst>
            </p:cNvPr>
            <p:cNvCxnSpPr>
              <a:cxnSpLocks/>
            </p:cNvCxnSpPr>
            <p:nvPr/>
          </p:nvCxnSpPr>
          <p:spPr>
            <a:xfrm>
              <a:off x="7955079" y="2446912"/>
              <a:ext cx="0" cy="243541"/>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8D7B75CA-99A9-461E-8AAA-EDAE960430AC}"/>
                </a:ext>
              </a:extLst>
            </p:cNvPr>
            <p:cNvCxnSpPr>
              <a:cxnSpLocks/>
            </p:cNvCxnSpPr>
            <p:nvPr/>
          </p:nvCxnSpPr>
          <p:spPr>
            <a:xfrm flipH="1">
              <a:off x="4172434" y="2561968"/>
              <a:ext cx="3782645"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8C7A4903-3032-4CF4-8930-2320D580FAE0}"/>
                </a:ext>
              </a:extLst>
            </p:cNvPr>
            <p:cNvSpPr txBox="1"/>
            <p:nvPr/>
          </p:nvSpPr>
          <p:spPr>
            <a:xfrm>
              <a:off x="5778519" y="2423468"/>
              <a:ext cx="570474" cy="276999"/>
            </a:xfrm>
            <a:prstGeom prst="rect">
              <a:avLst/>
            </a:prstGeom>
            <a:solidFill>
              <a:schemeClr val="bg1"/>
            </a:solidFill>
          </p:spPr>
          <p:txBody>
            <a:bodyPr wrap="square" rtlCol="0">
              <a:spAutoFit/>
            </a:bodyPr>
            <a:lstStyle/>
            <a:p>
              <a:pPr algn="ctr"/>
              <a:r>
                <a:rPr lang="en-US" sz="1200" dirty="0"/>
                <a:t>2.6 m</a:t>
              </a:r>
            </a:p>
          </p:txBody>
        </p:sp>
        <p:cxnSp>
          <p:nvCxnSpPr>
            <p:cNvPr id="47" name="Straight Connector 46">
              <a:extLst>
                <a:ext uri="{FF2B5EF4-FFF2-40B4-BE49-F238E27FC236}">
                  <a16:creationId xmlns:a16="http://schemas.microsoft.com/office/drawing/2014/main" id="{95EAC018-AA2A-4D83-B17B-659C690F93CC}"/>
                </a:ext>
              </a:extLst>
            </p:cNvPr>
            <p:cNvCxnSpPr>
              <a:cxnSpLocks/>
            </p:cNvCxnSpPr>
            <p:nvPr/>
          </p:nvCxnSpPr>
          <p:spPr>
            <a:xfrm>
              <a:off x="3960203" y="2825593"/>
              <a:ext cx="172384"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A597539-308D-4817-B3B4-5EDBC027C61C}"/>
                </a:ext>
              </a:extLst>
            </p:cNvPr>
            <p:cNvCxnSpPr>
              <a:cxnSpLocks/>
            </p:cNvCxnSpPr>
            <p:nvPr/>
          </p:nvCxnSpPr>
          <p:spPr>
            <a:xfrm>
              <a:off x="3960203" y="2931101"/>
              <a:ext cx="172384"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DBB52EF5-28C1-4F4D-B5CC-42F5E3123C51}"/>
                </a:ext>
              </a:extLst>
            </p:cNvPr>
            <p:cNvCxnSpPr>
              <a:cxnSpLocks/>
            </p:cNvCxnSpPr>
            <p:nvPr/>
          </p:nvCxnSpPr>
          <p:spPr>
            <a:xfrm>
              <a:off x="4039572" y="2825593"/>
              <a:ext cx="0" cy="10550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171D7A7-35FB-4462-BF8E-60F081738DC4}"/>
                </a:ext>
              </a:extLst>
            </p:cNvPr>
            <p:cNvCxnSpPr>
              <a:cxnSpLocks/>
            </p:cNvCxnSpPr>
            <p:nvPr/>
          </p:nvCxnSpPr>
          <p:spPr>
            <a:xfrm>
              <a:off x="7992908" y="2720085"/>
              <a:ext cx="56270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E5380AD-32BA-4EDD-8F64-3CE9BC1341AE}"/>
                </a:ext>
              </a:extLst>
            </p:cNvPr>
            <p:cNvCxnSpPr>
              <a:cxnSpLocks/>
            </p:cNvCxnSpPr>
            <p:nvPr/>
          </p:nvCxnSpPr>
          <p:spPr>
            <a:xfrm>
              <a:off x="7992908" y="3028793"/>
              <a:ext cx="56270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E7EB7E40-B311-4120-BA65-59EC052196A5}"/>
                </a:ext>
              </a:extLst>
            </p:cNvPr>
            <p:cNvCxnSpPr>
              <a:cxnSpLocks/>
            </p:cNvCxnSpPr>
            <p:nvPr/>
          </p:nvCxnSpPr>
          <p:spPr>
            <a:xfrm>
              <a:off x="8427431" y="2720085"/>
              <a:ext cx="0" cy="308708"/>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0AAA40FF-74DD-4AFD-AB39-0F59EF00B515}"/>
                </a:ext>
              </a:extLst>
            </p:cNvPr>
            <p:cNvSpPr txBox="1"/>
            <p:nvPr/>
          </p:nvSpPr>
          <p:spPr>
            <a:xfrm>
              <a:off x="8384920" y="2779678"/>
              <a:ext cx="488411" cy="215444"/>
            </a:xfrm>
            <a:prstGeom prst="rect">
              <a:avLst/>
            </a:prstGeom>
            <a:solidFill>
              <a:schemeClr val="bg1"/>
            </a:solidFill>
          </p:spPr>
          <p:txBody>
            <a:bodyPr wrap="square" rtlCol="0">
              <a:spAutoFit/>
            </a:bodyPr>
            <a:lstStyle/>
            <a:p>
              <a:r>
                <a:rPr lang="en-US" sz="800" dirty="0"/>
                <a:t>17 cm</a:t>
              </a:r>
            </a:p>
          </p:txBody>
        </p:sp>
        <p:sp>
          <p:nvSpPr>
            <p:cNvPr id="64" name="TextBox 63">
              <a:extLst>
                <a:ext uri="{FF2B5EF4-FFF2-40B4-BE49-F238E27FC236}">
                  <a16:creationId xmlns:a16="http://schemas.microsoft.com/office/drawing/2014/main" id="{3BF387D5-F115-44D8-8476-CECB9E3A5471}"/>
                </a:ext>
              </a:extLst>
            </p:cNvPr>
            <p:cNvSpPr txBox="1"/>
            <p:nvPr/>
          </p:nvSpPr>
          <p:spPr>
            <a:xfrm>
              <a:off x="3722183" y="2709070"/>
              <a:ext cx="476039" cy="338554"/>
            </a:xfrm>
            <a:prstGeom prst="rect">
              <a:avLst/>
            </a:prstGeom>
            <a:noFill/>
          </p:spPr>
          <p:txBody>
            <a:bodyPr wrap="square" rtlCol="0">
              <a:spAutoFit/>
            </a:bodyPr>
            <a:lstStyle/>
            <a:p>
              <a:r>
                <a:rPr lang="en-US" sz="800" dirty="0"/>
                <a:t>5.7 cm</a:t>
              </a:r>
            </a:p>
          </p:txBody>
        </p:sp>
      </p:grpSp>
      <p:sp>
        <p:nvSpPr>
          <p:cNvPr id="70" name="TextBox 69">
            <a:extLst>
              <a:ext uri="{FF2B5EF4-FFF2-40B4-BE49-F238E27FC236}">
                <a16:creationId xmlns:a16="http://schemas.microsoft.com/office/drawing/2014/main" id="{B9B094F0-4915-4F15-B1B3-CB952B6CB6EF}"/>
              </a:ext>
            </a:extLst>
          </p:cNvPr>
          <p:cNvSpPr txBox="1"/>
          <p:nvPr/>
        </p:nvSpPr>
        <p:spPr>
          <a:xfrm>
            <a:off x="3653138" y="1368839"/>
            <a:ext cx="5115321" cy="646331"/>
          </a:xfrm>
          <a:prstGeom prst="rect">
            <a:avLst/>
          </a:prstGeom>
          <a:noFill/>
        </p:spPr>
        <p:txBody>
          <a:bodyPr wrap="square" rtlCol="0">
            <a:spAutoFit/>
          </a:bodyPr>
          <a:lstStyle/>
          <a:p>
            <a:r>
              <a:rPr lang="en-US" dirty="0"/>
              <a:t>The experimenter designs to fit within the available TANDM space.</a:t>
            </a:r>
          </a:p>
        </p:txBody>
      </p:sp>
      <p:graphicFrame>
        <p:nvGraphicFramePr>
          <p:cNvPr id="28" name="Table 27">
            <a:extLst>
              <a:ext uri="{FF2B5EF4-FFF2-40B4-BE49-F238E27FC236}">
                <a16:creationId xmlns:a16="http://schemas.microsoft.com/office/drawing/2014/main" id="{01DB0728-4974-42B2-96CC-CB45810B2EB8}"/>
              </a:ext>
            </a:extLst>
          </p:cNvPr>
          <p:cNvGraphicFramePr>
            <a:graphicFrameLocks noGrp="1"/>
          </p:cNvGraphicFramePr>
          <p:nvPr>
            <p:extLst>
              <p:ext uri="{D42A27DB-BD31-4B8C-83A1-F6EECF244321}">
                <p14:modId xmlns:p14="http://schemas.microsoft.com/office/powerpoint/2010/main" val="2193370846"/>
              </p:ext>
            </p:extLst>
          </p:nvPr>
        </p:nvGraphicFramePr>
        <p:xfrm>
          <a:off x="319720" y="1471837"/>
          <a:ext cx="3114139" cy="1574084"/>
        </p:xfrm>
        <a:graphic>
          <a:graphicData uri="http://schemas.openxmlformats.org/drawingml/2006/table">
            <a:tbl>
              <a:tblPr/>
              <a:tblGrid>
                <a:gridCol w="2260517">
                  <a:extLst>
                    <a:ext uri="{9D8B030D-6E8A-4147-A177-3AD203B41FA5}">
                      <a16:colId xmlns:a16="http://schemas.microsoft.com/office/drawing/2014/main" val="4169409531"/>
                    </a:ext>
                  </a:extLst>
                </a:gridCol>
                <a:gridCol w="853622">
                  <a:extLst>
                    <a:ext uri="{9D8B030D-6E8A-4147-A177-3AD203B41FA5}">
                      <a16:colId xmlns:a16="http://schemas.microsoft.com/office/drawing/2014/main" val="3252564364"/>
                    </a:ext>
                  </a:extLst>
                </a:gridCol>
              </a:tblGrid>
              <a:tr h="254843">
                <a:tc>
                  <a:txBody>
                    <a:bodyPr/>
                    <a:lstStyle/>
                    <a:p>
                      <a:pPr algn="l" rtl="0" fontAlgn="ctr"/>
                      <a:r>
                        <a:rPr lang="en-US" sz="1200" b="1" i="0" u="none" strike="noStrike">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200" b="1" i="0" u="none" strike="noStrike">
                          <a:solidFill>
                            <a:srgbClr val="000000"/>
                          </a:solidFill>
                          <a:effectLst/>
                          <a:latin typeface="Calibri" panose="020F0502020204030204" pitchFamily="34" charset="0"/>
                        </a:rPr>
                        <a:t>DLP</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150826">
                <a:tc>
                  <a:txBody>
                    <a:bodyPr/>
                    <a:lstStyle/>
                    <a:p>
                      <a:pPr marL="274320" algn="r" rtl="0" fontAlgn="ctr"/>
                      <a:r>
                        <a:rPr lang="en-US" sz="1200" b="0" i="0" u="none" strike="noStrike" dirty="0">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1200" b="0" i="0" u="none" strike="noStrike" dirty="0">
                          <a:solidFill>
                            <a:srgbClr val="000000"/>
                          </a:solidFill>
                          <a:effectLst/>
                          <a:latin typeface="Calibri" panose="020F0502020204030204" pitchFamily="34" charset="0"/>
                        </a:rPr>
                        <a:t>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150826">
                <a:tc>
                  <a:txBody>
                    <a:bodyPr/>
                    <a:lstStyle/>
                    <a:p>
                      <a:pPr marL="274320" algn="r" rtl="0" fontAlgn="ctr"/>
                      <a:r>
                        <a:rPr lang="en-US" sz="1200" b="0" i="0" u="none" strike="noStrike">
                          <a:solidFill>
                            <a:srgbClr val="000000"/>
                          </a:solidFill>
                          <a:effectLst/>
                          <a:latin typeface="Calibri" panose="020F0502020204030204" pitchFamily="34" charset="0"/>
                        </a:rPr>
                        <a:t>sample area (cm</a:t>
                      </a:r>
                      <a:r>
                        <a:rPr lang="en-US" sz="1200" b="0" i="0" u="none" strike="noStrike" baseline="30000">
                          <a:solidFill>
                            <a:srgbClr val="000000"/>
                          </a:solidFill>
                          <a:effectLst/>
                          <a:latin typeface="Calibri" panose="020F0502020204030204" pitchFamily="34" charset="0"/>
                        </a:rPr>
                        <a:t>2</a:t>
                      </a:r>
                      <a:r>
                        <a:rPr lang="en-US" sz="1200" b="0" i="0" u="none" strike="noStrike">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1200" b="0" i="0" u="none" strike="noStrike">
                          <a:solidFill>
                            <a:srgbClr val="000000"/>
                          </a:solidFill>
                          <a:effectLst/>
                          <a:latin typeface="Calibri" panose="020F0502020204030204" pitchFamily="34" charset="0"/>
                        </a:rPr>
                        <a:t>90</a:t>
                      </a:r>
                    </a:p>
                  </a:txBody>
                  <a:tcPr marL="5583" marR="5583" marT="5583" marB="0" anchor="ctr">
                    <a:lnL>
                      <a:noFill/>
                    </a:lnL>
                    <a:lnR>
                      <a:noFill/>
                    </a:lnR>
                    <a:lnT>
                      <a:noFill/>
                    </a:lnT>
                    <a:lnB>
                      <a:noFill/>
                    </a:lnB>
                  </a:tcPr>
                </a:tc>
                <a:extLst>
                  <a:ext uri="{0D108BD9-81ED-4DB2-BD59-A6C34878D82A}">
                    <a16:rowId xmlns:a16="http://schemas.microsoft.com/office/drawing/2014/main" val="1389244705"/>
                  </a:ext>
                </a:extLst>
              </a:tr>
              <a:tr h="150826">
                <a:tc>
                  <a:txBody>
                    <a:bodyPr/>
                    <a:lstStyle/>
                    <a:p>
                      <a:pPr marL="274320" algn="r" rtl="0" fontAlgn="ctr"/>
                      <a:r>
                        <a:rPr lang="en-US" sz="1200" b="0" i="0" u="none" strike="noStrike">
                          <a:solidFill>
                            <a:srgbClr val="000000"/>
                          </a:solidFill>
                          <a:effectLst/>
                          <a:latin typeface="Calibri" panose="020F0502020204030204" pitchFamily="34" charset="0"/>
                        </a:rPr>
                        <a:t>sample depth</a:t>
                      </a:r>
                    </a:p>
                  </a:txBody>
                  <a:tcPr marL="5583" marR="5583" marT="5583" marB="0" anchor="ctr">
                    <a:lnL>
                      <a:noFill/>
                    </a:lnL>
                    <a:lnR>
                      <a:noFill/>
                    </a:lnR>
                    <a:lnT>
                      <a:noFill/>
                    </a:lnT>
                    <a:lnB>
                      <a:noFill/>
                    </a:lnB>
                    <a:solidFill>
                      <a:srgbClr val="E7E7E7"/>
                    </a:solidFill>
                  </a:tcPr>
                </a:tc>
                <a:tc>
                  <a:txBody>
                    <a:bodyPr/>
                    <a:lstStyle/>
                    <a:p>
                      <a:pPr algn="ctr" rtl="0" fontAlgn="ctr"/>
                      <a:r>
                        <a:rPr lang="en-US" sz="1200" b="0" i="0" u="none" strike="noStrike">
                          <a:solidFill>
                            <a:srgbClr val="000000"/>
                          </a:solidFill>
                          <a:effectLst/>
                          <a:latin typeface="Calibri" panose="020F0502020204030204" pitchFamily="34" charset="0"/>
                        </a:rPr>
                        <a:t>20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150826">
                <a:tc>
                  <a:txBody>
                    <a:bodyPr/>
                    <a:lstStyle/>
                    <a:p>
                      <a:pPr marL="274320" algn="r" rtl="0" fontAlgn="ctr"/>
                      <a:r>
                        <a:rPr lang="en-US" sz="1200" b="0" i="0" u="none" strike="noStrike" dirty="0">
                          <a:solidFill>
                            <a:srgbClr val="000000"/>
                          </a:solidFill>
                          <a:effectLst/>
                          <a:latin typeface="Calibri" panose="020F0502020204030204" pitchFamily="34" charset="0"/>
                        </a:rPr>
                        <a:t>solid angle (</a:t>
                      </a:r>
                      <a:r>
                        <a:rPr lang="en-US" sz="1200" b="0" i="0" u="none" strike="noStrike" dirty="0" err="1">
                          <a:solidFill>
                            <a:srgbClr val="000000"/>
                          </a:solidFill>
                          <a:effectLst/>
                          <a:latin typeface="Calibri" panose="020F0502020204030204" pitchFamily="34" charset="0"/>
                        </a:rPr>
                        <a:t>msr</a:t>
                      </a:r>
                      <a:r>
                        <a:rPr lang="en-US" sz="12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1200" b="0" i="0" u="none" strike="noStrike" dirty="0">
                          <a:solidFill>
                            <a:srgbClr val="000000"/>
                          </a:solidFill>
                          <a:effectLst/>
                          <a:latin typeface="Calibri" panose="020F0502020204030204" pitchFamily="34" charset="0"/>
                        </a:rPr>
                        <a:t>3600</a:t>
                      </a:r>
                    </a:p>
                  </a:txBody>
                  <a:tcPr marL="5583" marR="5583" marT="5583" marB="0" anchor="ctr">
                    <a:lnL>
                      <a:noFill/>
                    </a:lnL>
                    <a:lnR>
                      <a:noFill/>
                    </a:lnR>
                    <a:lnT>
                      <a:noFill/>
                    </a:lnT>
                    <a:lnB>
                      <a:noFill/>
                    </a:lnB>
                  </a:tcPr>
                </a:tc>
                <a:extLst>
                  <a:ext uri="{0D108BD9-81ED-4DB2-BD59-A6C34878D82A}">
                    <a16:rowId xmlns:a16="http://schemas.microsoft.com/office/drawing/2014/main" val="4219869789"/>
                  </a:ext>
                </a:extLst>
              </a:tr>
              <a:tr h="150826">
                <a:tc>
                  <a:txBody>
                    <a:bodyPr/>
                    <a:lstStyle/>
                    <a:p>
                      <a:pPr marL="274320" algn="r" rtl="0" fontAlgn="ctr"/>
                      <a:r>
                        <a:rPr lang="en-US" sz="1200" b="0" i="0" u="none" strike="noStrike" dirty="0">
                          <a:solidFill>
                            <a:srgbClr val="000000"/>
                          </a:solidFill>
                          <a:effectLst/>
                          <a:latin typeface="Calibri" panose="020F0502020204030204" pitchFamily="34" charset="0"/>
                        </a:rPr>
                        <a:t>volume</a:t>
                      </a:r>
                    </a:p>
                  </a:txBody>
                  <a:tcPr marL="5583" marR="5583" marT="5583" marB="0" anchor="ctr">
                    <a:lnL>
                      <a:noFill/>
                    </a:lnL>
                    <a:lnR>
                      <a:noFill/>
                    </a:lnR>
                    <a:lnT>
                      <a:noFill/>
                    </a:lnT>
                    <a:lnB>
                      <a:noFill/>
                    </a:lnB>
                    <a:solidFill>
                      <a:srgbClr val="E7E7E7"/>
                    </a:solidFill>
                  </a:tcPr>
                </a:tc>
                <a:tc>
                  <a:txBody>
                    <a:bodyPr/>
                    <a:lstStyle/>
                    <a:p>
                      <a:pPr algn="ctr" rtl="0" fontAlgn="ctr"/>
                      <a:r>
                        <a:rPr lang="en-US" sz="1200" b="0" i="0" u="none" strike="noStrike">
                          <a:solidFill>
                            <a:srgbClr val="000000"/>
                          </a:solidFill>
                          <a:effectLst/>
                          <a:latin typeface="Calibri" panose="020F0502020204030204" pitchFamily="34" charset="0"/>
                        </a:rPr>
                        <a:t>1800</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150826">
                <a:tc>
                  <a:txBody>
                    <a:bodyPr/>
                    <a:lstStyle/>
                    <a:p>
                      <a:pPr marL="274320" algn="r" rtl="0" fontAlgn="ctr"/>
                      <a:r>
                        <a:rPr lang="en-US" sz="1200" b="0" i="0" u="none" strike="noStrike" dirty="0">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3.7 x 10</a:t>
                      </a:r>
                      <a:r>
                        <a:rPr kumimoji="0" lang="en-US" sz="1200" b="0" i="0" u="none" strike="noStrike" kern="1200" cap="none" spc="0" normalizeH="0" baseline="30000" noProof="0" dirty="0">
                          <a:ln>
                            <a:noFill/>
                          </a:ln>
                          <a:solidFill>
                            <a:srgbClr val="000000"/>
                          </a:solidFill>
                          <a:effectLst/>
                          <a:uLnTx/>
                          <a:uFillTx/>
                          <a:latin typeface="Calibri" panose="020F0502020204030204" pitchFamily="34" charset="0"/>
                          <a:ea typeface="+mn-ea"/>
                          <a:cs typeface="+mn-cs"/>
                        </a:rPr>
                        <a:t>15</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5583" marR="5583" marT="5583" marB="0" anchor="ctr">
                    <a:lnL>
                      <a:noFill/>
                    </a:lnL>
                    <a:lnR>
                      <a:noFill/>
                    </a:lnR>
                    <a:lnT>
                      <a:noFill/>
                    </a:lnT>
                    <a:lnB>
                      <a:noFill/>
                    </a:lnB>
                  </a:tcPr>
                </a:tc>
                <a:extLst>
                  <a:ext uri="{0D108BD9-81ED-4DB2-BD59-A6C34878D82A}">
                    <a16:rowId xmlns:a16="http://schemas.microsoft.com/office/drawing/2014/main" val="3653677308"/>
                  </a:ext>
                </a:extLst>
              </a:tr>
              <a:tr h="156026">
                <a:tc>
                  <a:txBody>
                    <a:bodyPr/>
                    <a:lstStyle/>
                    <a:p>
                      <a:pPr marL="274320" algn="r" rtl="0" fontAlgn="ctr"/>
                      <a:r>
                        <a:rPr lang="en-US" sz="1200" b="0" i="0" u="none" strike="noStrike" dirty="0">
                          <a:solidFill>
                            <a:srgbClr val="000000"/>
                          </a:solidFill>
                          <a:effectLst/>
                          <a:latin typeface="Calibri" panose="020F0502020204030204" pitchFamily="34" charset="0"/>
                        </a:rPr>
                        <a:t>max fluence (n/cm</a:t>
                      </a:r>
                      <a:r>
                        <a:rPr lang="en-US" sz="1200" b="0" i="0" u="none" strike="noStrike" baseline="30000" dirty="0">
                          <a:solidFill>
                            <a:srgbClr val="000000"/>
                          </a:solidFill>
                          <a:effectLst/>
                          <a:latin typeface="Calibri" panose="020F0502020204030204" pitchFamily="34" charset="0"/>
                        </a:rPr>
                        <a:t>2</a:t>
                      </a:r>
                      <a:r>
                        <a:rPr lang="en-US" sz="12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200" b="0" i="0" u="none" strike="noStrike" dirty="0">
                          <a:solidFill>
                            <a:srgbClr val="000000"/>
                          </a:solidFill>
                          <a:effectLst/>
                          <a:latin typeface="Calibri" panose="020F0502020204030204" pitchFamily="34" charset="0"/>
                        </a:rPr>
                        <a:t>1.2 x 10</a:t>
                      </a:r>
                      <a:r>
                        <a:rPr lang="en-US" sz="1200" b="0" i="0" u="none" strike="noStrike" baseline="30000" dirty="0">
                          <a:solidFill>
                            <a:srgbClr val="000000"/>
                          </a:solidFill>
                          <a:effectLst/>
                          <a:latin typeface="Calibri" panose="020F0502020204030204" pitchFamily="34" charset="0"/>
                        </a:rPr>
                        <a:t>13</a:t>
                      </a:r>
                      <a:endParaRPr lang="en-US" sz="12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sp>
        <p:nvSpPr>
          <p:cNvPr id="32" name="TextBox 31">
            <a:extLst>
              <a:ext uri="{FF2B5EF4-FFF2-40B4-BE49-F238E27FC236}">
                <a16:creationId xmlns:a16="http://schemas.microsoft.com/office/drawing/2014/main" id="{3D865110-3C82-445D-898C-293CD29DDAF1}"/>
              </a:ext>
            </a:extLst>
          </p:cNvPr>
          <p:cNvSpPr txBox="1"/>
          <p:nvPr/>
        </p:nvSpPr>
        <p:spPr>
          <a:xfrm>
            <a:off x="3710986" y="2280503"/>
            <a:ext cx="2499814" cy="338554"/>
          </a:xfrm>
          <a:prstGeom prst="rect">
            <a:avLst/>
          </a:prstGeom>
          <a:noFill/>
        </p:spPr>
        <p:txBody>
          <a:bodyPr wrap="square" rtlCol="0">
            <a:spAutoFit/>
          </a:bodyPr>
          <a:lstStyle/>
          <a:p>
            <a:r>
              <a:rPr lang="en-US" sz="1100" b="1" dirty="0"/>
              <a:t>Energetic Neutron Platform (ENP)</a:t>
            </a:r>
          </a:p>
          <a:p>
            <a:r>
              <a:rPr lang="en-US" sz="500" dirty="0"/>
              <a:t>SNL PI: William J. Martin</a:t>
            </a:r>
          </a:p>
        </p:txBody>
      </p:sp>
      <p:sp>
        <p:nvSpPr>
          <p:cNvPr id="34" name="Rectangle 33">
            <a:extLst>
              <a:ext uri="{FF2B5EF4-FFF2-40B4-BE49-F238E27FC236}">
                <a16:creationId xmlns:a16="http://schemas.microsoft.com/office/drawing/2014/main" id="{A8A6F3E3-61E9-4ABA-8A2D-9EA93DC7367A}"/>
              </a:ext>
            </a:extLst>
          </p:cNvPr>
          <p:cNvSpPr/>
          <p:nvPr/>
        </p:nvSpPr>
        <p:spPr bwMode="auto">
          <a:xfrm>
            <a:off x="3710986" y="3917729"/>
            <a:ext cx="5036556" cy="2322945"/>
          </a:xfrm>
          <a:prstGeom prst="rect">
            <a:avLst/>
          </a:prstGeom>
          <a:no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
        <p:nvSpPr>
          <p:cNvPr id="36" name="Rectangle 35">
            <a:extLst>
              <a:ext uri="{FF2B5EF4-FFF2-40B4-BE49-F238E27FC236}">
                <a16:creationId xmlns:a16="http://schemas.microsoft.com/office/drawing/2014/main" id="{03C0B2E6-306D-4E84-B6D7-A832F225901F}"/>
              </a:ext>
            </a:extLst>
          </p:cNvPr>
          <p:cNvSpPr/>
          <p:nvPr/>
        </p:nvSpPr>
        <p:spPr bwMode="auto">
          <a:xfrm>
            <a:off x="3710986" y="2215513"/>
            <a:ext cx="5036556" cy="1315822"/>
          </a:xfrm>
          <a:prstGeom prst="rect">
            <a:avLst/>
          </a:prstGeom>
          <a:noFill/>
          <a:ln w="19050">
            <a:solidFill>
              <a:schemeClr val="tx1"/>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11106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452B91A-C756-4735-8DB6-1D487CABFEE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495953" y="1150473"/>
            <a:ext cx="8229598" cy="4809187"/>
          </a:xfrm>
          <a:prstGeom prst="rect">
            <a:avLst/>
          </a:prstGeom>
        </p:spPr>
      </p:pic>
      <p:sp>
        <p:nvSpPr>
          <p:cNvPr id="3" name="Title 2">
            <a:extLst>
              <a:ext uri="{FF2B5EF4-FFF2-40B4-BE49-F238E27FC236}">
                <a16:creationId xmlns:a16="http://schemas.microsoft.com/office/drawing/2014/main" id="{AB9D2916-2838-4ABD-A555-75A0E8E21353}"/>
              </a:ext>
            </a:extLst>
          </p:cNvPr>
          <p:cNvSpPr>
            <a:spLocks noGrp="1"/>
          </p:cNvSpPr>
          <p:nvPr>
            <p:ph type="title"/>
          </p:nvPr>
        </p:nvSpPr>
        <p:spPr/>
        <p:txBody>
          <a:bodyPr/>
          <a:lstStyle/>
          <a:p>
            <a:r>
              <a:rPr lang="en-US" dirty="0"/>
              <a:t>NIF Neutron Experimental Platforms:</a:t>
            </a:r>
            <a:br>
              <a:rPr lang="en-US" dirty="0"/>
            </a:br>
            <a:r>
              <a:rPr lang="en-US" dirty="0"/>
              <a:t>Passive snout neutron spectrum tuning</a:t>
            </a:r>
          </a:p>
        </p:txBody>
      </p:sp>
      <p:pic>
        <p:nvPicPr>
          <p:cNvPr id="6" name="Picture 5">
            <a:extLst>
              <a:ext uri="{FF2B5EF4-FFF2-40B4-BE49-F238E27FC236}">
                <a16:creationId xmlns:a16="http://schemas.microsoft.com/office/drawing/2014/main" id="{E6673821-0CDA-4AF8-A1D7-5C606203975C}"/>
              </a:ext>
            </a:extLst>
          </p:cNvPr>
          <p:cNvPicPr>
            <a:picLocks noChangeAspect="1"/>
          </p:cNvPicPr>
          <p:nvPr/>
        </p:nvPicPr>
        <p:blipFill rotWithShape="1">
          <a:blip r:embed="rId3"/>
          <a:srcRect b="41380"/>
          <a:stretch/>
        </p:blipFill>
        <p:spPr>
          <a:xfrm>
            <a:off x="7654797" y="1894020"/>
            <a:ext cx="720697" cy="513516"/>
          </a:xfrm>
          <a:prstGeom prst="rect">
            <a:avLst/>
          </a:prstGeom>
        </p:spPr>
      </p:pic>
      <p:pic>
        <p:nvPicPr>
          <p:cNvPr id="7" name="Picture 6">
            <a:extLst>
              <a:ext uri="{FF2B5EF4-FFF2-40B4-BE49-F238E27FC236}">
                <a16:creationId xmlns:a16="http://schemas.microsoft.com/office/drawing/2014/main" id="{42850E31-B25C-4543-9F3E-BDA175C0044B}"/>
              </a:ext>
            </a:extLst>
          </p:cNvPr>
          <p:cNvPicPr>
            <a:picLocks noChangeAspect="1"/>
          </p:cNvPicPr>
          <p:nvPr/>
        </p:nvPicPr>
        <p:blipFill rotWithShape="1">
          <a:blip r:embed="rId3">
            <a:clrChange>
              <a:clrFrom>
                <a:srgbClr val="FFFFFF"/>
              </a:clrFrom>
              <a:clrTo>
                <a:srgbClr val="FFFFFF">
                  <a:alpha val="0"/>
                </a:srgbClr>
              </a:clrTo>
            </a:clrChange>
          </a:blip>
          <a:srcRect b="41380"/>
          <a:stretch/>
        </p:blipFill>
        <p:spPr>
          <a:xfrm>
            <a:off x="8262379" y="1693133"/>
            <a:ext cx="720697" cy="513516"/>
          </a:xfrm>
          <a:prstGeom prst="rect">
            <a:avLst/>
          </a:prstGeom>
        </p:spPr>
      </p:pic>
      <p:cxnSp>
        <p:nvCxnSpPr>
          <p:cNvPr id="23" name="Straight Arrow Connector 22">
            <a:extLst>
              <a:ext uri="{FF2B5EF4-FFF2-40B4-BE49-F238E27FC236}">
                <a16:creationId xmlns:a16="http://schemas.microsoft.com/office/drawing/2014/main" id="{2BC29F1D-2C48-4233-806B-94EE19EB85B9}"/>
              </a:ext>
            </a:extLst>
          </p:cNvPr>
          <p:cNvCxnSpPr>
            <a:cxnSpLocks/>
          </p:cNvCxnSpPr>
          <p:nvPr/>
        </p:nvCxnSpPr>
        <p:spPr>
          <a:xfrm flipH="1">
            <a:off x="7603816" y="2307409"/>
            <a:ext cx="263980" cy="301014"/>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2A16834-E00A-4F47-81B3-A2E7DE619AF9}"/>
              </a:ext>
            </a:extLst>
          </p:cNvPr>
          <p:cNvSpPr txBox="1"/>
          <p:nvPr/>
        </p:nvSpPr>
        <p:spPr>
          <a:xfrm rot="1383335">
            <a:off x="7838290" y="2924717"/>
            <a:ext cx="1105786" cy="369332"/>
          </a:xfrm>
          <a:prstGeom prst="rect">
            <a:avLst/>
          </a:prstGeom>
          <a:noFill/>
        </p:spPr>
        <p:txBody>
          <a:bodyPr wrap="square" rtlCol="0">
            <a:spAutoFit/>
          </a:bodyPr>
          <a:lstStyle/>
          <a:p>
            <a:r>
              <a:rPr lang="en-US" dirty="0"/>
              <a:t>110 cm</a:t>
            </a:r>
          </a:p>
        </p:txBody>
      </p:sp>
      <p:pic>
        <p:nvPicPr>
          <p:cNvPr id="27" name="Picture 26">
            <a:extLst>
              <a:ext uri="{FF2B5EF4-FFF2-40B4-BE49-F238E27FC236}">
                <a16:creationId xmlns:a16="http://schemas.microsoft.com/office/drawing/2014/main" id="{E93458F4-E35F-4651-B4E4-1903B23E85D7}"/>
              </a:ext>
            </a:extLst>
          </p:cNvPr>
          <p:cNvPicPr>
            <a:picLocks noChangeAspect="1"/>
          </p:cNvPicPr>
          <p:nvPr/>
        </p:nvPicPr>
        <p:blipFill>
          <a:blip r:embed="rId4"/>
          <a:stretch>
            <a:fillRect/>
          </a:stretch>
        </p:blipFill>
        <p:spPr>
          <a:xfrm>
            <a:off x="189110" y="4123427"/>
            <a:ext cx="1432090" cy="1129590"/>
          </a:xfrm>
          <a:prstGeom prst="rect">
            <a:avLst/>
          </a:prstGeom>
        </p:spPr>
      </p:pic>
      <p:grpSp>
        <p:nvGrpSpPr>
          <p:cNvPr id="28" name="Group 27">
            <a:extLst>
              <a:ext uri="{FF2B5EF4-FFF2-40B4-BE49-F238E27FC236}">
                <a16:creationId xmlns:a16="http://schemas.microsoft.com/office/drawing/2014/main" id="{4A4E6180-6494-4E0F-90DC-FCBB2174E418}"/>
              </a:ext>
            </a:extLst>
          </p:cNvPr>
          <p:cNvGrpSpPr/>
          <p:nvPr/>
        </p:nvGrpSpPr>
        <p:grpSpPr>
          <a:xfrm>
            <a:off x="4124571" y="3705768"/>
            <a:ext cx="1387191" cy="1180613"/>
            <a:chOff x="2142290" y="1705611"/>
            <a:chExt cx="1387191" cy="1180613"/>
          </a:xfrm>
        </p:grpSpPr>
        <p:pic>
          <p:nvPicPr>
            <p:cNvPr id="29" name="Picture 28">
              <a:extLst>
                <a:ext uri="{FF2B5EF4-FFF2-40B4-BE49-F238E27FC236}">
                  <a16:creationId xmlns:a16="http://schemas.microsoft.com/office/drawing/2014/main" id="{B00B836E-8ED7-4955-A2AC-BF034FDC36A5}"/>
                </a:ext>
              </a:extLst>
            </p:cNvPr>
            <p:cNvPicPr>
              <a:picLocks noChangeAspect="1"/>
            </p:cNvPicPr>
            <p:nvPr/>
          </p:nvPicPr>
          <p:blipFill rotWithShape="1">
            <a:blip r:embed="rId5">
              <a:clrChange>
                <a:clrFrom>
                  <a:srgbClr val="FFFFFF"/>
                </a:clrFrom>
                <a:clrTo>
                  <a:srgbClr val="FFFFFF">
                    <a:alpha val="0"/>
                  </a:srgbClr>
                </a:clrTo>
              </a:clrChange>
            </a:blip>
            <a:srcRect l="9633" t="2574" b="4211"/>
            <a:stretch/>
          </p:blipFill>
          <p:spPr>
            <a:xfrm>
              <a:off x="2142290" y="1705611"/>
              <a:ext cx="1387191" cy="1180613"/>
            </a:xfrm>
            <a:prstGeom prst="rect">
              <a:avLst/>
            </a:prstGeom>
          </p:spPr>
        </p:pic>
        <p:sp>
          <p:nvSpPr>
            <p:cNvPr id="30" name="TextBox 29">
              <a:extLst>
                <a:ext uri="{FF2B5EF4-FFF2-40B4-BE49-F238E27FC236}">
                  <a16:creationId xmlns:a16="http://schemas.microsoft.com/office/drawing/2014/main" id="{DC44B95E-B8CF-4262-987A-E7A131F11F59}"/>
                </a:ext>
              </a:extLst>
            </p:cNvPr>
            <p:cNvSpPr txBox="1"/>
            <p:nvPr/>
          </p:nvSpPr>
          <p:spPr>
            <a:xfrm>
              <a:off x="2724937" y="2182083"/>
              <a:ext cx="318677" cy="215444"/>
            </a:xfrm>
            <a:prstGeom prst="rect">
              <a:avLst/>
            </a:prstGeom>
            <a:noFill/>
          </p:spPr>
          <p:txBody>
            <a:bodyPr wrap="square" rtlCol="0">
              <a:spAutoFit/>
            </a:bodyPr>
            <a:lstStyle/>
            <a:p>
              <a:r>
                <a:rPr lang="en-US" sz="800" b="1" dirty="0"/>
                <a:t>Al</a:t>
              </a:r>
            </a:p>
          </p:txBody>
        </p:sp>
        <p:sp>
          <p:nvSpPr>
            <p:cNvPr id="31" name="TextBox 30">
              <a:extLst>
                <a:ext uri="{FF2B5EF4-FFF2-40B4-BE49-F238E27FC236}">
                  <a16:creationId xmlns:a16="http://schemas.microsoft.com/office/drawing/2014/main" id="{2C9729BC-2303-4521-B2B4-097805884340}"/>
                </a:ext>
              </a:extLst>
            </p:cNvPr>
            <p:cNvSpPr txBox="1"/>
            <p:nvPr/>
          </p:nvSpPr>
          <p:spPr>
            <a:xfrm>
              <a:off x="2913287" y="2102459"/>
              <a:ext cx="318677" cy="215444"/>
            </a:xfrm>
            <a:prstGeom prst="rect">
              <a:avLst/>
            </a:prstGeom>
            <a:noFill/>
          </p:spPr>
          <p:txBody>
            <a:bodyPr wrap="square" rtlCol="0">
              <a:spAutoFit/>
            </a:bodyPr>
            <a:lstStyle/>
            <a:p>
              <a:r>
                <a:rPr lang="en-US" sz="800" b="1" dirty="0" err="1"/>
                <a:t>Zr</a:t>
              </a:r>
              <a:endParaRPr lang="en-US" sz="800" b="1" dirty="0"/>
            </a:p>
          </p:txBody>
        </p:sp>
        <p:sp>
          <p:nvSpPr>
            <p:cNvPr id="32" name="TextBox 31">
              <a:extLst>
                <a:ext uri="{FF2B5EF4-FFF2-40B4-BE49-F238E27FC236}">
                  <a16:creationId xmlns:a16="http://schemas.microsoft.com/office/drawing/2014/main" id="{57BBE638-7356-40FE-9467-B877BAF0199E}"/>
                </a:ext>
              </a:extLst>
            </p:cNvPr>
            <p:cNvSpPr txBox="1"/>
            <p:nvPr/>
          </p:nvSpPr>
          <p:spPr>
            <a:xfrm>
              <a:off x="2563363" y="2289805"/>
              <a:ext cx="318677" cy="215444"/>
            </a:xfrm>
            <a:prstGeom prst="rect">
              <a:avLst/>
            </a:prstGeom>
            <a:noFill/>
          </p:spPr>
          <p:txBody>
            <a:bodyPr wrap="square" rtlCol="0">
              <a:spAutoFit/>
            </a:bodyPr>
            <a:lstStyle/>
            <a:p>
              <a:r>
                <a:rPr lang="en-US" sz="800" b="1" dirty="0"/>
                <a:t>In</a:t>
              </a:r>
            </a:p>
          </p:txBody>
        </p:sp>
        <p:sp>
          <p:nvSpPr>
            <p:cNvPr id="33" name="TextBox 32">
              <a:extLst>
                <a:ext uri="{FF2B5EF4-FFF2-40B4-BE49-F238E27FC236}">
                  <a16:creationId xmlns:a16="http://schemas.microsoft.com/office/drawing/2014/main" id="{49408C70-7885-4AD2-BD4C-B8C41B13F11F}"/>
                </a:ext>
              </a:extLst>
            </p:cNvPr>
            <p:cNvSpPr txBox="1"/>
            <p:nvPr/>
          </p:nvSpPr>
          <p:spPr>
            <a:xfrm>
              <a:off x="2370602" y="2385021"/>
              <a:ext cx="318677" cy="215444"/>
            </a:xfrm>
            <a:prstGeom prst="rect">
              <a:avLst/>
            </a:prstGeom>
            <a:noFill/>
          </p:spPr>
          <p:txBody>
            <a:bodyPr wrap="square" rtlCol="0">
              <a:spAutoFit/>
            </a:bodyPr>
            <a:lstStyle/>
            <a:p>
              <a:r>
                <a:rPr lang="en-US" sz="800" b="1" dirty="0"/>
                <a:t>Au</a:t>
              </a:r>
            </a:p>
          </p:txBody>
        </p:sp>
      </p:grpSp>
      <p:sp>
        <p:nvSpPr>
          <p:cNvPr id="34" name="TextBox 33">
            <a:extLst>
              <a:ext uri="{FF2B5EF4-FFF2-40B4-BE49-F238E27FC236}">
                <a16:creationId xmlns:a16="http://schemas.microsoft.com/office/drawing/2014/main" id="{78D3CFCF-A830-4C4E-A1BF-3A3E3E98F555}"/>
              </a:ext>
            </a:extLst>
          </p:cNvPr>
          <p:cNvSpPr txBox="1"/>
          <p:nvPr/>
        </p:nvSpPr>
        <p:spPr>
          <a:xfrm rot="2265534">
            <a:off x="3083641" y="4969032"/>
            <a:ext cx="1105786" cy="369332"/>
          </a:xfrm>
          <a:prstGeom prst="rect">
            <a:avLst/>
          </a:prstGeom>
          <a:noFill/>
        </p:spPr>
        <p:txBody>
          <a:bodyPr wrap="square" rtlCol="0">
            <a:spAutoFit/>
          </a:bodyPr>
          <a:lstStyle/>
          <a:p>
            <a:r>
              <a:rPr lang="en-US" dirty="0"/>
              <a:t>41 cm</a:t>
            </a:r>
          </a:p>
        </p:txBody>
      </p:sp>
      <p:sp>
        <p:nvSpPr>
          <p:cNvPr id="35" name="TextBox 34">
            <a:extLst>
              <a:ext uri="{FF2B5EF4-FFF2-40B4-BE49-F238E27FC236}">
                <a16:creationId xmlns:a16="http://schemas.microsoft.com/office/drawing/2014/main" id="{42CA5F31-7E1E-4871-9C77-765E890BB928}"/>
              </a:ext>
            </a:extLst>
          </p:cNvPr>
          <p:cNvSpPr txBox="1"/>
          <p:nvPr/>
        </p:nvSpPr>
        <p:spPr>
          <a:xfrm>
            <a:off x="286242" y="5253017"/>
            <a:ext cx="1105786" cy="369332"/>
          </a:xfrm>
          <a:prstGeom prst="rect">
            <a:avLst/>
          </a:prstGeom>
          <a:noFill/>
        </p:spPr>
        <p:txBody>
          <a:bodyPr wrap="square" rtlCol="0">
            <a:spAutoFit/>
          </a:bodyPr>
          <a:lstStyle/>
          <a:p>
            <a:r>
              <a:rPr lang="en-US" dirty="0"/>
              <a:t>7 cm</a:t>
            </a:r>
          </a:p>
        </p:txBody>
      </p:sp>
      <p:cxnSp>
        <p:nvCxnSpPr>
          <p:cNvPr id="37" name="Straight Arrow Connector 36">
            <a:extLst>
              <a:ext uri="{FF2B5EF4-FFF2-40B4-BE49-F238E27FC236}">
                <a16:creationId xmlns:a16="http://schemas.microsoft.com/office/drawing/2014/main" id="{5CD15095-CF9C-438C-B436-C8F74D37F6AA}"/>
              </a:ext>
            </a:extLst>
          </p:cNvPr>
          <p:cNvCxnSpPr>
            <a:cxnSpLocks/>
          </p:cNvCxnSpPr>
          <p:nvPr/>
        </p:nvCxnSpPr>
        <p:spPr>
          <a:xfrm flipH="1">
            <a:off x="3993419" y="4625991"/>
            <a:ext cx="307499" cy="176632"/>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9FF4F518-AFAA-40B3-8109-B0F8BABDCC4E}"/>
              </a:ext>
            </a:extLst>
          </p:cNvPr>
          <p:cNvSpPr txBox="1"/>
          <p:nvPr/>
        </p:nvSpPr>
        <p:spPr>
          <a:xfrm>
            <a:off x="8375494" y="1816373"/>
            <a:ext cx="318677" cy="215444"/>
          </a:xfrm>
          <a:prstGeom prst="rect">
            <a:avLst/>
          </a:prstGeom>
          <a:noFill/>
        </p:spPr>
        <p:txBody>
          <a:bodyPr wrap="square" rtlCol="0">
            <a:spAutoFit/>
          </a:bodyPr>
          <a:lstStyle/>
          <a:p>
            <a:r>
              <a:rPr lang="en-US" sz="800" b="1" dirty="0"/>
              <a:t>Al</a:t>
            </a:r>
          </a:p>
        </p:txBody>
      </p:sp>
      <p:sp>
        <p:nvSpPr>
          <p:cNvPr id="40" name="TextBox 39">
            <a:extLst>
              <a:ext uri="{FF2B5EF4-FFF2-40B4-BE49-F238E27FC236}">
                <a16:creationId xmlns:a16="http://schemas.microsoft.com/office/drawing/2014/main" id="{B3678983-710A-488F-82A2-3B1E1D5ECED4}"/>
              </a:ext>
            </a:extLst>
          </p:cNvPr>
          <p:cNvSpPr txBox="1"/>
          <p:nvPr/>
        </p:nvSpPr>
        <p:spPr>
          <a:xfrm>
            <a:off x="8713717" y="1734447"/>
            <a:ext cx="318677" cy="215444"/>
          </a:xfrm>
          <a:prstGeom prst="rect">
            <a:avLst/>
          </a:prstGeom>
          <a:noFill/>
        </p:spPr>
        <p:txBody>
          <a:bodyPr wrap="square" rtlCol="0">
            <a:spAutoFit/>
          </a:bodyPr>
          <a:lstStyle/>
          <a:p>
            <a:r>
              <a:rPr lang="en-US" sz="800" b="1" dirty="0" err="1"/>
              <a:t>Zr</a:t>
            </a:r>
            <a:endParaRPr lang="en-US" sz="800" b="1" dirty="0"/>
          </a:p>
        </p:txBody>
      </p:sp>
      <p:sp>
        <p:nvSpPr>
          <p:cNvPr id="41" name="TextBox 40">
            <a:extLst>
              <a:ext uri="{FF2B5EF4-FFF2-40B4-BE49-F238E27FC236}">
                <a16:creationId xmlns:a16="http://schemas.microsoft.com/office/drawing/2014/main" id="{04C34B44-A80E-4908-A4E6-FE72F82A5CC6}"/>
              </a:ext>
            </a:extLst>
          </p:cNvPr>
          <p:cNvSpPr txBox="1"/>
          <p:nvPr/>
        </p:nvSpPr>
        <p:spPr>
          <a:xfrm>
            <a:off x="8072507" y="1954169"/>
            <a:ext cx="318677" cy="215444"/>
          </a:xfrm>
          <a:prstGeom prst="rect">
            <a:avLst/>
          </a:prstGeom>
          <a:noFill/>
        </p:spPr>
        <p:txBody>
          <a:bodyPr wrap="square" rtlCol="0">
            <a:spAutoFit/>
          </a:bodyPr>
          <a:lstStyle/>
          <a:p>
            <a:r>
              <a:rPr lang="en-US" sz="800" b="1" dirty="0"/>
              <a:t>In</a:t>
            </a:r>
          </a:p>
        </p:txBody>
      </p:sp>
      <p:sp>
        <p:nvSpPr>
          <p:cNvPr id="42" name="TextBox 41">
            <a:extLst>
              <a:ext uri="{FF2B5EF4-FFF2-40B4-BE49-F238E27FC236}">
                <a16:creationId xmlns:a16="http://schemas.microsoft.com/office/drawing/2014/main" id="{DA07F6DA-4731-4F6C-B7B4-E8C1053ED2A5}"/>
              </a:ext>
            </a:extLst>
          </p:cNvPr>
          <p:cNvSpPr txBox="1"/>
          <p:nvPr/>
        </p:nvSpPr>
        <p:spPr>
          <a:xfrm>
            <a:off x="7737985" y="2051522"/>
            <a:ext cx="318677" cy="215444"/>
          </a:xfrm>
          <a:prstGeom prst="rect">
            <a:avLst/>
          </a:prstGeom>
          <a:noFill/>
        </p:spPr>
        <p:txBody>
          <a:bodyPr wrap="square" rtlCol="0">
            <a:spAutoFit/>
          </a:bodyPr>
          <a:lstStyle/>
          <a:p>
            <a:r>
              <a:rPr lang="en-US" sz="800" b="1" dirty="0"/>
              <a:t>Au</a:t>
            </a:r>
          </a:p>
        </p:txBody>
      </p:sp>
      <p:sp>
        <p:nvSpPr>
          <p:cNvPr id="46" name="TextBox 45">
            <a:extLst>
              <a:ext uri="{FF2B5EF4-FFF2-40B4-BE49-F238E27FC236}">
                <a16:creationId xmlns:a16="http://schemas.microsoft.com/office/drawing/2014/main" id="{093085FE-8AA9-480C-8FDA-9862FE5632A9}"/>
              </a:ext>
            </a:extLst>
          </p:cNvPr>
          <p:cNvSpPr txBox="1"/>
          <p:nvPr/>
        </p:nvSpPr>
        <p:spPr>
          <a:xfrm>
            <a:off x="923289" y="4379869"/>
            <a:ext cx="318677" cy="215444"/>
          </a:xfrm>
          <a:prstGeom prst="rect">
            <a:avLst/>
          </a:prstGeom>
          <a:noFill/>
        </p:spPr>
        <p:txBody>
          <a:bodyPr wrap="square" rtlCol="0">
            <a:spAutoFit/>
          </a:bodyPr>
          <a:lstStyle/>
          <a:p>
            <a:r>
              <a:rPr lang="en-US" sz="800" b="1" dirty="0"/>
              <a:t>Al</a:t>
            </a:r>
          </a:p>
        </p:txBody>
      </p:sp>
      <p:sp>
        <p:nvSpPr>
          <p:cNvPr id="47" name="TextBox 46">
            <a:extLst>
              <a:ext uri="{FF2B5EF4-FFF2-40B4-BE49-F238E27FC236}">
                <a16:creationId xmlns:a16="http://schemas.microsoft.com/office/drawing/2014/main" id="{59D29B46-6E12-4BA8-8C37-11B510644CAC}"/>
              </a:ext>
            </a:extLst>
          </p:cNvPr>
          <p:cNvSpPr txBox="1"/>
          <p:nvPr/>
        </p:nvSpPr>
        <p:spPr>
          <a:xfrm>
            <a:off x="1321204" y="4355738"/>
            <a:ext cx="318677" cy="215444"/>
          </a:xfrm>
          <a:prstGeom prst="rect">
            <a:avLst/>
          </a:prstGeom>
          <a:noFill/>
        </p:spPr>
        <p:txBody>
          <a:bodyPr wrap="square" rtlCol="0">
            <a:spAutoFit/>
          </a:bodyPr>
          <a:lstStyle/>
          <a:p>
            <a:r>
              <a:rPr lang="en-US" sz="800" b="1" dirty="0" err="1"/>
              <a:t>Zr</a:t>
            </a:r>
            <a:endParaRPr lang="en-US" sz="800" b="1" dirty="0"/>
          </a:p>
        </p:txBody>
      </p:sp>
      <p:sp>
        <p:nvSpPr>
          <p:cNvPr id="48" name="TextBox 47">
            <a:extLst>
              <a:ext uri="{FF2B5EF4-FFF2-40B4-BE49-F238E27FC236}">
                <a16:creationId xmlns:a16="http://schemas.microsoft.com/office/drawing/2014/main" id="{79B3E5FC-1E06-476D-9383-D93D1361E597}"/>
              </a:ext>
            </a:extLst>
          </p:cNvPr>
          <p:cNvSpPr txBox="1"/>
          <p:nvPr/>
        </p:nvSpPr>
        <p:spPr>
          <a:xfrm>
            <a:off x="780916" y="4656669"/>
            <a:ext cx="318677" cy="215444"/>
          </a:xfrm>
          <a:prstGeom prst="rect">
            <a:avLst/>
          </a:prstGeom>
          <a:noFill/>
        </p:spPr>
        <p:txBody>
          <a:bodyPr wrap="square" rtlCol="0">
            <a:spAutoFit/>
          </a:bodyPr>
          <a:lstStyle/>
          <a:p>
            <a:r>
              <a:rPr lang="en-US" sz="800" b="1" dirty="0"/>
              <a:t>In</a:t>
            </a:r>
          </a:p>
        </p:txBody>
      </p:sp>
      <p:sp>
        <p:nvSpPr>
          <p:cNvPr id="49" name="TextBox 48">
            <a:extLst>
              <a:ext uri="{FF2B5EF4-FFF2-40B4-BE49-F238E27FC236}">
                <a16:creationId xmlns:a16="http://schemas.microsoft.com/office/drawing/2014/main" id="{7774CDC7-5B72-4C0B-807C-6856B61BC248}"/>
              </a:ext>
            </a:extLst>
          </p:cNvPr>
          <p:cNvSpPr txBox="1"/>
          <p:nvPr/>
        </p:nvSpPr>
        <p:spPr>
          <a:xfrm>
            <a:off x="1013589" y="4518269"/>
            <a:ext cx="318677" cy="215444"/>
          </a:xfrm>
          <a:prstGeom prst="rect">
            <a:avLst/>
          </a:prstGeom>
          <a:noFill/>
        </p:spPr>
        <p:txBody>
          <a:bodyPr wrap="square" rtlCol="0">
            <a:spAutoFit/>
          </a:bodyPr>
          <a:lstStyle/>
          <a:p>
            <a:r>
              <a:rPr lang="en-US" sz="800" b="1" dirty="0"/>
              <a:t>Au</a:t>
            </a:r>
          </a:p>
        </p:txBody>
      </p:sp>
      <p:cxnSp>
        <p:nvCxnSpPr>
          <p:cNvPr id="50" name="Straight Arrow Connector 49">
            <a:extLst>
              <a:ext uri="{FF2B5EF4-FFF2-40B4-BE49-F238E27FC236}">
                <a16:creationId xmlns:a16="http://schemas.microsoft.com/office/drawing/2014/main" id="{ACDB1CF6-9780-45CD-8C59-A3550423E9E6}"/>
              </a:ext>
            </a:extLst>
          </p:cNvPr>
          <p:cNvCxnSpPr>
            <a:cxnSpLocks/>
          </p:cNvCxnSpPr>
          <p:nvPr/>
        </p:nvCxnSpPr>
        <p:spPr>
          <a:xfrm>
            <a:off x="839135" y="5144248"/>
            <a:ext cx="305678" cy="503611"/>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33F18B1E-3FD5-44BB-BCD2-3F917CA3CB76}"/>
              </a:ext>
            </a:extLst>
          </p:cNvPr>
          <p:cNvSpPr txBox="1"/>
          <p:nvPr/>
        </p:nvSpPr>
        <p:spPr>
          <a:xfrm rot="19510173">
            <a:off x="1180884" y="5635623"/>
            <a:ext cx="1400084" cy="461665"/>
          </a:xfrm>
          <a:prstGeom prst="rect">
            <a:avLst/>
          </a:prstGeom>
          <a:noFill/>
        </p:spPr>
        <p:txBody>
          <a:bodyPr wrap="square" rtlCol="0">
            <a:spAutoFit/>
          </a:bodyPr>
          <a:lstStyle/>
          <a:p>
            <a:r>
              <a:rPr lang="en-US" sz="1200" b="1" dirty="0">
                <a:solidFill>
                  <a:srgbClr val="FF0000"/>
                </a:solidFill>
              </a:rPr>
              <a:t>7.8 x 10</a:t>
            </a:r>
            <a:r>
              <a:rPr lang="en-US" sz="1200" b="1" baseline="30000" dirty="0">
                <a:solidFill>
                  <a:srgbClr val="FF0000"/>
                </a:solidFill>
              </a:rPr>
              <a:t>12</a:t>
            </a:r>
            <a:r>
              <a:rPr lang="en-US" sz="1200" b="1" dirty="0">
                <a:solidFill>
                  <a:srgbClr val="FF0000"/>
                </a:solidFill>
              </a:rPr>
              <a:t> n/cm</a:t>
            </a:r>
            <a:r>
              <a:rPr lang="en-US" sz="1200" b="1" baseline="30000" dirty="0">
                <a:solidFill>
                  <a:srgbClr val="FF0000"/>
                </a:solidFill>
              </a:rPr>
              <a:t>2</a:t>
            </a:r>
          </a:p>
          <a:p>
            <a:r>
              <a:rPr lang="en-US" sz="1200" b="1" dirty="0">
                <a:solidFill>
                  <a:srgbClr val="FF0000"/>
                </a:solidFill>
              </a:rPr>
              <a:t>1 MeV Si equiv.</a:t>
            </a:r>
          </a:p>
        </p:txBody>
      </p:sp>
      <p:cxnSp>
        <p:nvCxnSpPr>
          <p:cNvPr id="61" name="Straight Arrow Connector 60">
            <a:extLst>
              <a:ext uri="{FF2B5EF4-FFF2-40B4-BE49-F238E27FC236}">
                <a16:creationId xmlns:a16="http://schemas.microsoft.com/office/drawing/2014/main" id="{08A1967A-CAF7-4DC2-A767-5AB31559D264}"/>
              </a:ext>
            </a:extLst>
          </p:cNvPr>
          <p:cNvCxnSpPr>
            <a:cxnSpLocks/>
          </p:cNvCxnSpPr>
          <p:nvPr/>
        </p:nvCxnSpPr>
        <p:spPr>
          <a:xfrm flipH="1" flipV="1">
            <a:off x="1195002" y="5740966"/>
            <a:ext cx="145742" cy="240114"/>
          </a:xfrm>
          <a:prstGeom prst="straightConnector1">
            <a:avLst/>
          </a:prstGeom>
          <a:ln w="285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E427BD2C-C9F8-4F9E-AB8D-EAB0141D2B7C}"/>
              </a:ext>
            </a:extLst>
          </p:cNvPr>
          <p:cNvSpPr txBox="1"/>
          <p:nvPr/>
        </p:nvSpPr>
        <p:spPr>
          <a:xfrm rot="19510173">
            <a:off x="2336319" y="3683799"/>
            <a:ext cx="1400084" cy="276999"/>
          </a:xfrm>
          <a:prstGeom prst="rect">
            <a:avLst/>
          </a:prstGeom>
          <a:noFill/>
        </p:spPr>
        <p:txBody>
          <a:bodyPr wrap="square" rtlCol="0">
            <a:spAutoFit/>
          </a:bodyPr>
          <a:lstStyle/>
          <a:p>
            <a:r>
              <a:rPr lang="en-US" sz="1200" b="1" dirty="0">
                <a:solidFill>
                  <a:srgbClr val="FF0000"/>
                </a:solidFill>
              </a:rPr>
              <a:t>1.6 x 10</a:t>
            </a:r>
            <a:r>
              <a:rPr lang="en-US" sz="1200" b="1" baseline="30000" dirty="0">
                <a:solidFill>
                  <a:srgbClr val="FF0000"/>
                </a:solidFill>
              </a:rPr>
              <a:t>11</a:t>
            </a:r>
            <a:r>
              <a:rPr lang="en-US" sz="1200" b="1" dirty="0">
                <a:solidFill>
                  <a:srgbClr val="FF0000"/>
                </a:solidFill>
              </a:rPr>
              <a:t> n/cm</a:t>
            </a:r>
            <a:r>
              <a:rPr lang="en-US" sz="1200" b="1" baseline="30000" dirty="0">
                <a:solidFill>
                  <a:srgbClr val="FF0000"/>
                </a:solidFill>
              </a:rPr>
              <a:t>2</a:t>
            </a:r>
          </a:p>
        </p:txBody>
      </p:sp>
      <p:cxnSp>
        <p:nvCxnSpPr>
          <p:cNvPr id="67" name="Straight Arrow Connector 66">
            <a:extLst>
              <a:ext uri="{FF2B5EF4-FFF2-40B4-BE49-F238E27FC236}">
                <a16:creationId xmlns:a16="http://schemas.microsoft.com/office/drawing/2014/main" id="{BF0C8464-586D-42E7-A6C6-F41954AFA909}"/>
              </a:ext>
            </a:extLst>
          </p:cNvPr>
          <p:cNvCxnSpPr>
            <a:cxnSpLocks/>
          </p:cNvCxnSpPr>
          <p:nvPr/>
        </p:nvCxnSpPr>
        <p:spPr>
          <a:xfrm>
            <a:off x="2891249" y="4064959"/>
            <a:ext cx="179150" cy="295154"/>
          </a:xfrm>
          <a:prstGeom prst="straightConnector1">
            <a:avLst/>
          </a:prstGeom>
          <a:ln w="285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BCC7AB15-D40E-437D-9B04-A6CD4C2EA1CE}"/>
              </a:ext>
            </a:extLst>
          </p:cNvPr>
          <p:cNvSpPr txBox="1"/>
          <p:nvPr/>
        </p:nvSpPr>
        <p:spPr>
          <a:xfrm rot="19510173">
            <a:off x="6294058" y="3236089"/>
            <a:ext cx="1400084" cy="276999"/>
          </a:xfrm>
          <a:prstGeom prst="rect">
            <a:avLst/>
          </a:prstGeom>
          <a:noFill/>
        </p:spPr>
        <p:txBody>
          <a:bodyPr wrap="square" rtlCol="0">
            <a:spAutoFit/>
          </a:bodyPr>
          <a:lstStyle/>
          <a:p>
            <a:r>
              <a:rPr lang="en-US" sz="1200" b="1" dirty="0">
                <a:solidFill>
                  <a:srgbClr val="FF0000"/>
                </a:solidFill>
              </a:rPr>
              <a:t>2.1 x 10</a:t>
            </a:r>
            <a:r>
              <a:rPr lang="en-US" sz="1200" b="1" baseline="30000" dirty="0">
                <a:solidFill>
                  <a:srgbClr val="FF0000"/>
                </a:solidFill>
              </a:rPr>
              <a:t>10</a:t>
            </a:r>
            <a:r>
              <a:rPr lang="en-US" sz="1200" b="1" dirty="0">
                <a:solidFill>
                  <a:srgbClr val="FF0000"/>
                </a:solidFill>
              </a:rPr>
              <a:t> n/cm</a:t>
            </a:r>
            <a:r>
              <a:rPr lang="en-US" sz="1200" b="1" baseline="30000" dirty="0">
                <a:solidFill>
                  <a:srgbClr val="FF0000"/>
                </a:solidFill>
              </a:rPr>
              <a:t>2</a:t>
            </a:r>
          </a:p>
        </p:txBody>
      </p:sp>
      <p:cxnSp>
        <p:nvCxnSpPr>
          <p:cNvPr id="72" name="Straight Arrow Connector 71">
            <a:extLst>
              <a:ext uri="{FF2B5EF4-FFF2-40B4-BE49-F238E27FC236}">
                <a16:creationId xmlns:a16="http://schemas.microsoft.com/office/drawing/2014/main" id="{2A29F7FF-3B75-46E4-ABF7-8F72BFCE9394}"/>
              </a:ext>
            </a:extLst>
          </p:cNvPr>
          <p:cNvCxnSpPr>
            <a:cxnSpLocks/>
          </p:cNvCxnSpPr>
          <p:nvPr/>
        </p:nvCxnSpPr>
        <p:spPr>
          <a:xfrm flipH="1" flipV="1">
            <a:off x="6871003" y="2734538"/>
            <a:ext cx="391485" cy="323215"/>
          </a:xfrm>
          <a:prstGeom prst="straightConnector1">
            <a:avLst/>
          </a:prstGeom>
          <a:ln w="28575" cmpd="sng">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D422E251-B8EE-4A03-AEC6-5A48B1F6E2E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36145" y="1319066"/>
            <a:ext cx="3437743" cy="1663424"/>
          </a:xfrm>
          <a:prstGeom prst="rect">
            <a:avLst/>
          </a:prstGeom>
        </p:spPr>
      </p:pic>
      <p:pic>
        <p:nvPicPr>
          <p:cNvPr id="17" name="Picture 16">
            <a:extLst>
              <a:ext uri="{FF2B5EF4-FFF2-40B4-BE49-F238E27FC236}">
                <a16:creationId xmlns:a16="http://schemas.microsoft.com/office/drawing/2014/main" id="{1C12FF55-30DA-456F-8BD7-F5D5EAAEF13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8866" y="1998105"/>
            <a:ext cx="2923151" cy="1725935"/>
          </a:xfrm>
          <a:prstGeom prst="rect">
            <a:avLst/>
          </a:prstGeom>
        </p:spPr>
      </p:pic>
      <p:cxnSp>
        <p:nvCxnSpPr>
          <p:cNvPr id="58" name="Straight Connector 57">
            <a:extLst>
              <a:ext uri="{FF2B5EF4-FFF2-40B4-BE49-F238E27FC236}">
                <a16:creationId xmlns:a16="http://schemas.microsoft.com/office/drawing/2014/main" id="{433FEC49-7B21-4DD1-BF6E-9277BDCAF559}"/>
              </a:ext>
            </a:extLst>
          </p:cNvPr>
          <p:cNvCxnSpPr/>
          <p:nvPr/>
        </p:nvCxnSpPr>
        <p:spPr>
          <a:xfrm>
            <a:off x="5701903" y="2563901"/>
            <a:ext cx="411316" cy="628105"/>
          </a:xfrm>
          <a:prstGeom prst="line">
            <a:avLst/>
          </a:prstGeom>
          <a:ln w="28575" cmpd="sng">
            <a:solidFill>
              <a:schemeClr val="tx1"/>
            </a:solidFill>
            <a:prstDash val="dashDot"/>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691F6288-5A03-47DF-A1C7-65FEF79AF3EB}"/>
              </a:ext>
            </a:extLst>
          </p:cNvPr>
          <p:cNvCxnSpPr/>
          <p:nvPr/>
        </p:nvCxnSpPr>
        <p:spPr>
          <a:xfrm flipH="1">
            <a:off x="5521976" y="2566450"/>
            <a:ext cx="169708" cy="121542"/>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CC1173B-16A9-49EA-A141-262593103DBC}"/>
              </a:ext>
            </a:extLst>
          </p:cNvPr>
          <p:cNvCxnSpPr/>
          <p:nvPr/>
        </p:nvCxnSpPr>
        <p:spPr>
          <a:xfrm flipH="1">
            <a:off x="5943511" y="3165680"/>
            <a:ext cx="169708" cy="121542"/>
          </a:xfrm>
          <a:prstGeom prst="straightConnector1">
            <a:avLst/>
          </a:prstGeom>
          <a:ln w="28575"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TextBox 70">
            <a:extLst>
              <a:ext uri="{FF2B5EF4-FFF2-40B4-BE49-F238E27FC236}">
                <a16:creationId xmlns:a16="http://schemas.microsoft.com/office/drawing/2014/main" id="{E9D95799-70C7-4494-ACDF-3049FF68EE4E}"/>
              </a:ext>
            </a:extLst>
          </p:cNvPr>
          <p:cNvSpPr txBox="1"/>
          <p:nvPr/>
        </p:nvSpPr>
        <p:spPr>
          <a:xfrm>
            <a:off x="5409049" y="2409580"/>
            <a:ext cx="179927" cy="261610"/>
          </a:xfrm>
          <a:prstGeom prst="rect">
            <a:avLst/>
          </a:prstGeom>
          <a:noFill/>
        </p:spPr>
        <p:txBody>
          <a:bodyPr wrap="square" rtlCol="0">
            <a:spAutoFit/>
          </a:bodyPr>
          <a:lstStyle/>
          <a:p>
            <a:r>
              <a:rPr lang="en-US" sz="1050" b="1" dirty="0"/>
              <a:t>A</a:t>
            </a:r>
          </a:p>
        </p:txBody>
      </p:sp>
      <p:sp>
        <p:nvSpPr>
          <p:cNvPr id="74" name="TextBox 73">
            <a:extLst>
              <a:ext uri="{FF2B5EF4-FFF2-40B4-BE49-F238E27FC236}">
                <a16:creationId xmlns:a16="http://schemas.microsoft.com/office/drawing/2014/main" id="{4F4ECEB9-77F5-4751-A1DE-C873AF1D1860}"/>
              </a:ext>
            </a:extLst>
          </p:cNvPr>
          <p:cNvSpPr txBox="1"/>
          <p:nvPr/>
        </p:nvSpPr>
        <p:spPr>
          <a:xfrm>
            <a:off x="5974705" y="3148448"/>
            <a:ext cx="179927" cy="261610"/>
          </a:xfrm>
          <a:prstGeom prst="rect">
            <a:avLst/>
          </a:prstGeom>
          <a:noFill/>
        </p:spPr>
        <p:txBody>
          <a:bodyPr wrap="square" rtlCol="0">
            <a:spAutoFit/>
          </a:bodyPr>
          <a:lstStyle/>
          <a:p>
            <a:r>
              <a:rPr lang="en-US" sz="1050" b="1" dirty="0"/>
              <a:t>A</a:t>
            </a:r>
          </a:p>
        </p:txBody>
      </p:sp>
      <p:sp>
        <p:nvSpPr>
          <p:cNvPr id="76" name="TextBox 75">
            <a:extLst>
              <a:ext uri="{FF2B5EF4-FFF2-40B4-BE49-F238E27FC236}">
                <a16:creationId xmlns:a16="http://schemas.microsoft.com/office/drawing/2014/main" id="{FCC2816C-E228-4240-A416-2311BD790893}"/>
              </a:ext>
            </a:extLst>
          </p:cNvPr>
          <p:cNvSpPr txBox="1"/>
          <p:nvPr/>
        </p:nvSpPr>
        <p:spPr>
          <a:xfrm rot="16200000">
            <a:off x="-802574" y="2280578"/>
            <a:ext cx="1923716" cy="253916"/>
          </a:xfrm>
          <a:prstGeom prst="rect">
            <a:avLst/>
          </a:prstGeom>
          <a:solidFill>
            <a:schemeClr val="bg1"/>
          </a:solidFill>
        </p:spPr>
        <p:txBody>
          <a:bodyPr wrap="square" rtlCol="0">
            <a:spAutoFit/>
          </a:bodyPr>
          <a:lstStyle/>
          <a:p>
            <a:pPr algn="ctr"/>
            <a:r>
              <a:rPr lang="en-US" sz="1050" i="1" dirty="0" err="1">
                <a:latin typeface="Symbol" panose="05050102010706020507" pitchFamily="18" charset="2"/>
              </a:rPr>
              <a:t>e</a:t>
            </a:r>
            <a:r>
              <a:rPr lang="en-US" sz="1050" i="1" baseline="-25000" dirty="0" err="1"/>
              <a:t>i</a:t>
            </a:r>
            <a:r>
              <a:rPr lang="en-US" sz="1050" i="1" baseline="-25000" dirty="0"/>
              <a:t> </a:t>
            </a:r>
            <a:r>
              <a:rPr lang="en-US" sz="1050" dirty="0" err="1"/>
              <a:t>wrt</a:t>
            </a:r>
            <a:r>
              <a:rPr lang="en-US" sz="1050" dirty="0"/>
              <a:t> vacuum ideal transport</a:t>
            </a:r>
          </a:p>
        </p:txBody>
      </p:sp>
      <p:pic>
        <p:nvPicPr>
          <p:cNvPr id="2" name="Picture 1">
            <a:extLst>
              <a:ext uri="{FF2B5EF4-FFF2-40B4-BE49-F238E27FC236}">
                <a16:creationId xmlns:a16="http://schemas.microsoft.com/office/drawing/2014/main" id="{550493FB-2009-42EC-9CE7-2CAB641C0329}"/>
              </a:ext>
            </a:extLst>
          </p:cNvPr>
          <p:cNvPicPr>
            <a:picLocks noChangeAspect="1"/>
          </p:cNvPicPr>
          <p:nvPr/>
        </p:nvPicPr>
        <p:blipFill rotWithShape="1">
          <a:blip r:embed="rId8">
            <a:clrChange>
              <a:clrFrom>
                <a:srgbClr val="FFFFFF"/>
              </a:clrFrom>
              <a:clrTo>
                <a:srgbClr val="FFFFFF">
                  <a:alpha val="0"/>
                </a:srgbClr>
              </a:clrTo>
            </a:clrChange>
          </a:blip>
          <a:srcRect l="2365" t="14563" r="1587" b="45884"/>
          <a:stretch/>
        </p:blipFill>
        <p:spPr>
          <a:xfrm>
            <a:off x="189110" y="1363506"/>
            <a:ext cx="2752345" cy="695627"/>
          </a:xfrm>
          <a:prstGeom prst="rect">
            <a:avLst/>
          </a:prstGeom>
        </p:spPr>
      </p:pic>
      <p:sp>
        <p:nvSpPr>
          <p:cNvPr id="5" name="Rectangle 4">
            <a:extLst>
              <a:ext uri="{FF2B5EF4-FFF2-40B4-BE49-F238E27FC236}">
                <a16:creationId xmlns:a16="http://schemas.microsoft.com/office/drawing/2014/main" id="{1D5291F6-11C9-4206-9442-FD1FD4A714A3}"/>
              </a:ext>
            </a:extLst>
          </p:cNvPr>
          <p:cNvSpPr/>
          <p:nvPr/>
        </p:nvSpPr>
        <p:spPr bwMode="auto">
          <a:xfrm>
            <a:off x="4754300" y="4688222"/>
            <a:ext cx="4278094" cy="1563150"/>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graphicFrame>
        <p:nvGraphicFramePr>
          <p:cNvPr id="11" name="Table 10">
            <a:extLst>
              <a:ext uri="{FF2B5EF4-FFF2-40B4-BE49-F238E27FC236}">
                <a16:creationId xmlns:a16="http://schemas.microsoft.com/office/drawing/2014/main" id="{67546E7D-24FB-4424-9ECC-DAEDC85BE7F0}"/>
              </a:ext>
            </a:extLst>
          </p:cNvPr>
          <p:cNvGraphicFramePr>
            <a:graphicFrameLocks noGrp="1"/>
          </p:cNvGraphicFramePr>
          <p:nvPr>
            <p:extLst>
              <p:ext uri="{D42A27DB-BD31-4B8C-83A1-F6EECF244321}">
                <p14:modId xmlns:p14="http://schemas.microsoft.com/office/powerpoint/2010/main" val="3195534200"/>
              </p:ext>
            </p:extLst>
          </p:nvPr>
        </p:nvGraphicFramePr>
        <p:xfrm>
          <a:off x="5095425" y="4431512"/>
          <a:ext cx="3869913" cy="1816592"/>
        </p:xfrm>
        <a:graphic>
          <a:graphicData uri="http://schemas.openxmlformats.org/drawingml/2006/table">
            <a:tbl>
              <a:tblPr>
                <a:tableStyleId>{793D81CF-94F2-401A-BA57-92F5A7B2D0C5}</a:tableStyleId>
              </a:tblPr>
              <a:tblGrid>
                <a:gridCol w="638822">
                  <a:extLst>
                    <a:ext uri="{9D8B030D-6E8A-4147-A177-3AD203B41FA5}">
                      <a16:colId xmlns:a16="http://schemas.microsoft.com/office/drawing/2014/main" val="3049923079"/>
                    </a:ext>
                  </a:extLst>
                </a:gridCol>
                <a:gridCol w="353906">
                  <a:extLst>
                    <a:ext uri="{9D8B030D-6E8A-4147-A177-3AD203B41FA5}">
                      <a16:colId xmlns:a16="http://schemas.microsoft.com/office/drawing/2014/main" val="1299008342"/>
                    </a:ext>
                  </a:extLst>
                </a:gridCol>
                <a:gridCol w="344160">
                  <a:extLst>
                    <a:ext uri="{9D8B030D-6E8A-4147-A177-3AD203B41FA5}">
                      <a16:colId xmlns:a16="http://schemas.microsoft.com/office/drawing/2014/main" val="3704265599"/>
                    </a:ext>
                  </a:extLst>
                </a:gridCol>
                <a:gridCol w="461176">
                  <a:extLst>
                    <a:ext uri="{9D8B030D-6E8A-4147-A177-3AD203B41FA5}">
                      <a16:colId xmlns:a16="http://schemas.microsoft.com/office/drawing/2014/main" val="769457462"/>
                    </a:ext>
                  </a:extLst>
                </a:gridCol>
                <a:gridCol w="461176">
                  <a:extLst>
                    <a:ext uri="{9D8B030D-6E8A-4147-A177-3AD203B41FA5}">
                      <a16:colId xmlns:a16="http://schemas.microsoft.com/office/drawing/2014/main" val="1536830219"/>
                    </a:ext>
                  </a:extLst>
                </a:gridCol>
                <a:gridCol w="461176">
                  <a:extLst>
                    <a:ext uri="{9D8B030D-6E8A-4147-A177-3AD203B41FA5}">
                      <a16:colId xmlns:a16="http://schemas.microsoft.com/office/drawing/2014/main" val="1872106208"/>
                    </a:ext>
                  </a:extLst>
                </a:gridCol>
                <a:gridCol w="461176">
                  <a:extLst>
                    <a:ext uri="{9D8B030D-6E8A-4147-A177-3AD203B41FA5}">
                      <a16:colId xmlns:a16="http://schemas.microsoft.com/office/drawing/2014/main" val="2630742134"/>
                    </a:ext>
                  </a:extLst>
                </a:gridCol>
                <a:gridCol w="688321">
                  <a:extLst>
                    <a:ext uri="{9D8B030D-6E8A-4147-A177-3AD203B41FA5}">
                      <a16:colId xmlns:a16="http://schemas.microsoft.com/office/drawing/2014/main" val="1564790037"/>
                    </a:ext>
                  </a:extLst>
                </a:gridCol>
              </a:tblGrid>
              <a:tr h="310635">
                <a:tc>
                  <a:txBody>
                    <a:bodyPr/>
                    <a:lstStyle/>
                    <a:p>
                      <a:pPr algn="l" fontAlgn="b"/>
                      <a:r>
                        <a:rPr lang="en-US" sz="600" u="none" strike="noStrike">
                          <a:effectLst/>
                        </a:rPr>
                        <a:t>location</a:t>
                      </a:r>
                      <a:endParaRPr lang="en-US" sz="600" b="1" i="0" u="none" strike="noStrike">
                        <a:solidFill>
                          <a:srgbClr val="FFFFFF"/>
                        </a:solidFill>
                        <a:effectLst/>
                        <a:latin typeface="Calibri" panose="020F0502020204030204" pitchFamily="34" charset="0"/>
                      </a:endParaRPr>
                    </a:p>
                  </a:txBody>
                  <a:tcPr marL="4952" marR="4952" marT="4952" marB="0" anchor="b"/>
                </a:tc>
                <a:tc>
                  <a:txBody>
                    <a:bodyPr/>
                    <a:lstStyle/>
                    <a:p>
                      <a:pPr algn="l" fontAlgn="b"/>
                      <a:r>
                        <a:rPr lang="en-US" sz="600" u="none" strike="noStrike" dirty="0">
                          <a:effectLst/>
                        </a:rPr>
                        <a:t>Standoff (cm)</a:t>
                      </a:r>
                      <a:endParaRPr lang="en-US" sz="600" b="1" i="0" u="none" strike="noStrike" dirty="0">
                        <a:solidFill>
                          <a:srgbClr val="FFFFFF"/>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isotope</a:t>
                      </a:r>
                      <a:endParaRPr lang="en-US" sz="600" b="1" i="0" u="none" strike="noStrike">
                        <a:solidFill>
                          <a:srgbClr val="FFFFFF"/>
                        </a:solidFill>
                        <a:effectLst/>
                        <a:latin typeface="Calibri" panose="020F0502020204030204" pitchFamily="34" charset="0"/>
                      </a:endParaRPr>
                    </a:p>
                  </a:txBody>
                  <a:tcPr marL="4952" marR="4952" marT="4952" marB="0" anchor="b"/>
                </a:tc>
                <a:tc>
                  <a:txBody>
                    <a:bodyPr/>
                    <a:lstStyle/>
                    <a:p>
                      <a:pPr algn="l" fontAlgn="b"/>
                      <a:r>
                        <a:rPr lang="en-US" sz="600" u="none" strike="noStrike" dirty="0">
                          <a:effectLst/>
                        </a:rPr>
                        <a:t>N0/n/g measured</a:t>
                      </a:r>
                      <a:endParaRPr lang="en-US" sz="600" b="1" i="0" u="none" strike="noStrike" dirty="0">
                        <a:solidFill>
                          <a:srgbClr val="FFFFFF"/>
                        </a:solidFill>
                        <a:effectLst/>
                        <a:latin typeface="Calibri" panose="020F0502020204030204" pitchFamily="34" charset="0"/>
                      </a:endParaRPr>
                    </a:p>
                  </a:txBody>
                  <a:tcPr marL="4952" marR="4952" marT="4952" marB="0" anchor="b"/>
                </a:tc>
                <a:tc>
                  <a:txBody>
                    <a:bodyPr/>
                    <a:lstStyle/>
                    <a:p>
                      <a:pPr algn="l" fontAlgn="b"/>
                      <a:r>
                        <a:rPr lang="pt-BR" sz="600" u="none" strike="noStrike" dirty="0">
                          <a:effectLst/>
                        </a:rPr>
                        <a:t>N0/n/g MCNP no density</a:t>
                      </a:r>
                      <a:endParaRPr lang="pt-BR" sz="600" b="1" i="0" u="none" strike="noStrike" dirty="0">
                        <a:solidFill>
                          <a:srgbClr val="FFFFFF"/>
                        </a:solidFill>
                        <a:effectLst/>
                        <a:latin typeface="Calibri" panose="020F0502020204030204" pitchFamily="34" charset="0"/>
                      </a:endParaRPr>
                    </a:p>
                  </a:txBody>
                  <a:tcPr marL="4952" marR="4952" marT="4952" marB="0" anchor="b"/>
                </a:tc>
                <a:tc>
                  <a:txBody>
                    <a:bodyPr/>
                    <a:lstStyle/>
                    <a:p>
                      <a:pPr algn="l" fontAlgn="b"/>
                      <a:r>
                        <a:rPr lang="en-US" sz="600" u="none" strike="noStrike" dirty="0">
                          <a:effectLst/>
                        </a:rPr>
                        <a:t>N0/n/g MCNP sample only density</a:t>
                      </a:r>
                      <a:endParaRPr lang="en-US" sz="600" b="1" i="0" u="none" strike="noStrike" dirty="0">
                        <a:solidFill>
                          <a:srgbClr val="FFFFFF"/>
                        </a:solidFill>
                        <a:effectLst/>
                        <a:latin typeface="Calibri" panose="020F0502020204030204" pitchFamily="34" charset="0"/>
                      </a:endParaRPr>
                    </a:p>
                  </a:txBody>
                  <a:tcPr marL="4952" marR="4952" marT="4952" marB="0" anchor="b"/>
                </a:tc>
                <a:tc>
                  <a:txBody>
                    <a:bodyPr/>
                    <a:lstStyle/>
                    <a:p>
                      <a:pPr algn="l" fontAlgn="b"/>
                      <a:r>
                        <a:rPr lang="pt-BR" sz="600" u="none" strike="noStrike" dirty="0">
                          <a:effectLst/>
                        </a:rPr>
                        <a:t>N0/n/g MCNP full density</a:t>
                      </a:r>
                      <a:endParaRPr lang="pt-BR" sz="600" b="1" i="0" u="none" strike="noStrike" dirty="0">
                        <a:solidFill>
                          <a:srgbClr val="FFFFFF"/>
                        </a:solidFill>
                        <a:effectLst/>
                        <a:latin typeface="Calibri" panose="020F0502020204030204" pitchFamily="34" charset="0"/>
                      </a:endParaRPr>
                    </a:p>
                  </a:txBody>
                  <a:tcPr marL="4952" marR="4952" marT="4952" marB="0" anchor="b"/>
                </a:tc>
                <a:tc>
                  <a:txBody>
                    <a:bodyPr/>
                    <a:lstStyle/>
                    <a:p>
                      <a:pPr algn="l" fontAlgn="b"/>
                      <a:r>
                        <a:rPr lang="pt-BR" sz="600" u="none" strike="noStrike" dirty="0">
                          <a:effectLst/>
                        </a:rPr>
                        <a:t>design N0/n/g</a:t>
                      </a:r>
                      <a:endParaRPr lang="pt-BR" sz="600" b="1" i="0" u="none" strike="noStrike" dirty="0">
                        <a:solidFill>
                          <a:srgbClr val="FFFFFF"/>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2823157955"/>
                  </a:ext>
                </a:extLst>
              </a:tr>
              <a:tr h="77659">
                <a:tc>
                  <a:txBody>
                    <a:bodyPr/>
                    <a:lstStyle/>
                    <a:p>
                      <a:pPr algn="l" fontAlgn="b"/>
                      <a:r>
                        <a:rPr lang="en-US" sz="600" u="none" strike="noStrike">
                          <a:effectLst/>
                        </a:rPr>
                        <a:t>kinematic base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110</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Au196g</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3.20E-08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3.71E-08</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3405736642"/>
                  </a:ext>
                </a:extLst>
              </a:tr>
              <a:tr h="77659">
                <a:tc>
                  <a:txBody>
                    <a:bodyPr/>
                    <a:lstStyle/>
                    <a:p>
                      <a:pPr algn="l" fontAlgn="b"/>
                      <a:r>
                        <a:rPr lang="en-US" sz="600" u="none" strike="noStrike">
                          <a:effectLst/>
                        </a:rPr>
                        <a:t>kinematic base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110</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1.61E-08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dirty="0">
                          <a:effectLst/>
                        </a:rPr>
                        <a:t>2.33E-11</a:t>
                      </a:r>
                      <a:endParaRPr lang="en-US" sz="600" b="0" i="0" u="none" strike="noStrike" dirty="0">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1936170391"/>
                  </a:ext>
                </a:extLst>
              </a:tr>
              <a:tr h="77659">
                <a:tc>
                  <a:txBody>
                    <a:bodyPr/>
                    <a:lstStyle/>
                    <a:p>
                      <a:pPr algn="l" fontAlgn="b"/>
                      <a:r>
                        <a:rPr lang="en-US" sz="600" u="none" strike="noStrike">
                          <a:effectLst/>
                        </a:rPr>
                        <a:t>kinematic base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110</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In115m</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2.44E-09</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1.87E-09</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898805799"/>
                  </a:ext>
                </a:extLst>
              </a:tr>
              <a:tr h="77659">
                <a:tc>
                  <a:txBody>
                    <a:bodyPr/>
                    <a:lstStyle/>
                    <a:p>
                      <a:pPr algn="l" fontAlgn="b"/>
                      <a:r>
                        <a:rPr lang="en-US" sz="600" u="none" strike="noStrike">
                          <a:effectLst/>
                        </a:rPr>
                        <a:t>kinematic base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110</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dirty="0">
                          <a:effectLst/>
                        </a:rPr>
                        <a:t>In116m</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1.88E-08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2.90E-11</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3993882824"/>
                  </a:ext>
                </a:extLst>
              </a:tr>
              <a:tr h="77659">
                <a:tc>
                  <a:txBody>
                    <a:bodyPr/>
                    <a:lstStyle/>
                    <a:p>
                      <a:pPr algn="l" fontAlgn="b"/>
                      <a:r>
                        <a:rPr lang="en-US" sz="600" u="none" strike="noStrike">
                          <a:effectLst/>
                        </a:rPr>
                        <a:t>kinematic base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110</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Zr89</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9.92E-09</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1.14E-08</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1781324017"/>
                  </a:ext>
                </a:extLst>
              </a:tr>
              <a:tr h="77659">
                <a:tc>
                  <a:txBody>
                    <a:bodyPr/>
                    <a:lstStyle/>
                    <a:p>
                      <a:pPr algn="l" fontAlgn="b"/>
                      <a:r>
                        <a:rPr lang="en-US" sz="600" u="none" strike="noStrike">
                          <a:effectLst/>
                        </a:rPr>
                        <a:t>basket</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41</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Au196g</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2.10E-07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2.34E-07</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3031896494"/>
                  </a:ext>
                </a:extLst>
              </a:tr>
              <a:tr h="77659">
                <a:tc>
                  <a:txBody>
                    <a:bodyPr/>
                    <a:lstStyle/>
                    <a:p>
                      <a:pPr algn="l" fontAlgn="b"/>
                      <a:r>
                        <a:rPr lang="en-US" sz="600" u="none" strike="noStrike">
                          <a:effectLst/>
                        </a:rPr>
                        <a:t>basket</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41</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1.93E-08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1.47E-10</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2842083486"/>
                  </a:ext>
                </a:extLst>
              </a:tr>
              <a:tr h="77659">
                <a:tc>
                  <a:txBody>
                    <a:bodyPr/>
                    <a:lstStyle/>
                    <a:p>
                      <a:pPr algn="l" fontAlgn="b"/>
                      <a:r>
                        <a:rPr lang="en-US" sz="600" u="none" strike="noStrike">
                          <a:effectLst/>
                        </a:rPr>
                        <a:t>basket</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41</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In115m</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1.40E-08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1.19E-08</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2593486424"/>
                  </a:ext>
                </a:extLst>
              </a:tr>
              <a:tr h="77659">
                <a:tc>
                  <a:txBody>
                    <a:bodyPr/>
                    <a:lstStyle/>
                    <a:p>
                      <a:pPr algn="l" fontAlgn="b"/>
                      <a:r>
                        <a:rPr lang="en-US" sz="600" u="none" strike="noStrike">
                          <a:effectLst/>
                        </a:rPr>
                        <a:t>basket</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41</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In116m</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5.11E-08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1.85E-10</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2681783471"/>
                  </a:ext>
                </a:extLst>
              </a:tr>
              <a:tr h="77659">
                <a:tc>
                  <a:txBody>
                    <a:bodyPr/>
                    <a:lstStyle/>
                    <a:p>
                      <a:pPr algn="l" fontAlgn="b"/>
                      <a:r>
                        <a:rPr lang="en-US" sz="600" u="none" strike="noStrike">
                          <a:effectLst/>
                        </a:rPr>
                        <a:t>basket</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41</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Zr89</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7.36E-08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7.33E-08</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3057452782"/>
                  </a:ext>
                </a:extLst>
              </a:tr>
              <a:tr h="77659">
                <a:tc>
                  <a:txBody>
                    <a:bodyPr/>
                    <a:lstStyle/>
                    <a:p>
                      <a:pPr algn="l" fontAlgn="b"/>
                      <a:r>
                        <a:rPr lang="en-US" sz="600" u="none" strike="noStrike">
                          <a:effectLst/>
                        </a:rPr>
                        <a:t>pinhole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Au196g</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9.81E-06</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1.17E-05</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3279168866"/>
                  </a:ext>
                </a:extLst>
              </a:tr>
              <a:tr h="77659">
                <a:tc>
                  <a:txBody>
                    <a:bodyPr/>
                    <a:lstStyle/>
                    <a:p>
                      <a:pPr algn="l" fontAlgn="b"/>
                      <a:r>
                        <a:rPr lang="en-US" sz="600" u="none" strike="noStrike">
                          <a:effectLst/>
                        </a:rPr>
                        <a:t>pinhole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Au198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6.54E-08</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7.34E-09</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2953876917"/>
                  </a:ext>
                </a:extLst>
              </a:tr>
              <a:tr h="77659">
                <a:tc>
                  <a:txBody>
                    <a:bodyPr/>
                    <a:lstStyle/>
                    <a:p>
                      <a:pPr algn="l" fontAlgn="b"/>
                      <a:r>
                        <a:rPr lang="en-US" sz="600" u="none" strike="noStrike">
                          <a:effectLst/>
                        </a:rPr>
                        <a:t>pinhole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a:effectLst/>
                        </a:rPr>
                        <a:t>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In115m</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6.57E-07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6.30E-07</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161361527"/>
                  </a:ext>
                </a:extLst>
              </a:tr>
              <a:tr h="77659">
                <a:tc>
                  <a:txBody>
                    <a:bodyPr/>
                    <a:lstStyle/>
                    <a:p>
                      <a:pPr algn="l" fontAlgn="b"/>
                      <a:r>
                        <a:rPr lang="en-US" sz="600" u="none" strike="noStrike">
                          <a:effectLst/>
                        </a:rPr>
                        <a:t>pinhole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7</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In116m</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1.64E-07</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a:effectLst/>
                        </a:rPr>
                        <a:t>9.77E-09</a:t>
                      </a:r>
                      <a:endParaRPr lang="en-US" sz="600" b="0" i="0" u="none" strike="noStrike">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1875602095"/>
                  </a:ext>
                </a:extLst>
              </a:tr>
              <a:tr h="77659">
                <a:tc>
                  <a:txBody>
                    <a:bodyPr/>
                    <a:lstStyle/>
                    <a:p>
                      <a:pPr algn="l" fontAlgn="b"/>
                      <a:r>
                        <a:rPr lang="en-US" sz="600" u="none" strike="noStrike">
                          <a:effectLst/>
                        </a:rPr>
                        <a:t>pinhole</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ctr" fontAlgn="b"/>
                      <a:r>
                        <a:rPr lang="en-US" sz="600" u="none" strike="noStrike" dirty="0">
                          <a:effectLst/>
                        </a:rPr>
                        <a:t>7</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r>
                        <a:rPr lang="en-US" sz="600" u="none" strike="noStrike">
                          <a:effectLst/>
                        </a:rPr>
                        <a:t>Zr89</a:t>
                      </a:r>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dirty="0">
                          <a:effectLst/>
                        </a:rPr>
                        <a:t>3.03E-06</a:t>
                      </a:r>
                      <a:endParaRPr lang="en-US" sz="600" b="0" i="0" u="none" strike="noStrike" dirty="0">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l" fontAlgn="b"/>
                      <a:endParaRPr lang="en-US" sz="600" b="0" i="0" u="none" strike="noStrike">
                        <a:solidFill>
                          <a:srgbClr val="000000"/>
                        </a:solidFill>
                        <a:effectLst/>
                        <a:latin typeface="Calibri" panose="020F0502020204030204" pitchFamily="34" charset="0"/>
                      </a:endParaRPr>
                    </a:p>
                  </a:txBody>
                  <a:tcPr marL="4952" marR="4952" marT="4952" marB="0" anchor="b"/>
                </a:tc>
                <a:tc>
                  <a:txBody>
                    <a:bodyPr/>
                    <a:lstStyle/>
                    <a:p>
                      <a:pPr algn="r" fontAlgn="b"/>
                      <a:r>
                        <a:rPr lang="en-US" sz="600" u="none" strike="noStrike" dirty="0">
                          <a:effectLst/>
                        </a:rPr>
                        <a:t>3.45E-06</a:t>
                      </a:r>
                      <a:endParaRPr lang="en-US" sz="600" b="0" i="0" u="none" strike="noStrike" dirty="0">
                        <a:solidFill>
                          <a:srgbClr val="000000"/>
                        </a:solidFill>
                        <a:effectLst/>
                        <a:latin typeface="Calibri" panose="020F0502020204030204" pitchFamily="34" charset="0"/>
                      </a:endParaRPr>
                    </a:p>
                  </a:txBody>
                  <a:tcPr marL="4952" marR="4952" marT="4952" marB="0" anchor="b"/>
                </a:tc>
                <a:extLst>
                  <a:ext uri="{0D108BD9-81ED-4DB2-BD59-A6C34878D82A}">
                    <a16:rowId xmlns:a16="http://schemas.microsoft.com/office/drawing/2014/main" val="655806546"/>
                  </a:ext>
                </a:extLst>
              </a:tr>
            </a:tbl>
          </a:graphicData>
        </a:graphic>
      </p:graphicFrame>
    </p:spTree>
    <p:extLst>
      <p:ext uri="{BB962C8B-B14F-4D97-AF65-F5344CB8AC3E}">
        <p14:creationId xmlns:p14="http://schemas.microsoft.com/office/powerpoint/2010/main" val="1718807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79E4C86C-209F-4A1C-B829-239B6EA602E5}"/>
              </a:ext>
            </a:extLst>
          </p:cNvPr>
          <p:cNvPicPr>
            <a:picLocks noChangeAspect="1"/>
          </p:cNvPicPr>
          <p:nvPr/>
        </p:nvPicPr>
        <p:blipFill>
          <a:blip r:embed="rId2"/>
          <a:stretch>
            <a:fillRect/>
          </a:stretch>
        </p:blipFill>
        <p:spPr>
          <a:xfrm rot="4918367">
            <a:off x="4908392" y="4534186"/>
            <a:ext cx="2338161" cy="872942"/>
          </a:xfrm>
          <a:prstGeom prst="rect">
            <a:avLst/>
          </a:prstGeom>
        </p:spPr>
      </p:pic>
      <p:sp>
        <p:nvSpPr>
          <p:cNvPr id="13" name="Title 12"/>
          <p:cNvSpPr>
            <a:spLocks noGrp="1"/>
          </p:cNvSpPr>
          <p:nvPr>
            <p:ph type="title"/>
          </p:nvPr>
        </p:nvSpPr>
        <p:spPr/>
        <p:txBody>
          <a:bodyPr/>
          <a:lstStyle/>
          <a:p>
            <a:r>
              <a:rPr lang="en-US" dirty="0"/>
              <a:t>NIF Neutron Experimental Platforms:</a:t>
            </a:r>
            <a:br>
              <a:rPr lang="en-US" dirty="0"/>
            </a:br>
            <a:r>
              <a:rPr lang="en-US" dirty="0"/>
              <a:t>hohlraum-mounted materials experiments</a:t>
            </a:r>
          </a:p>
        </p:txBody>
      </p:sp>
      <p:sp>
        <p:nvSpPr>
          <p:cNvPr id="5" name="Rectangle 7"/>
          <p:cNvSpPr>
            <a:spLocks noChangeArrowheads="1"/>
          </p:cNvSpPr>
          <p:nvPr/>
        </p:nvSpPr>
        <p:spPr bwMode="auto">
          <a:xfrm>
            <a:off x="0" y="5983843"/>
            <a:ext cx="9144000" cy="369332"/>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dirty="0">
                <a:solidFill>
                  <a:schemeClr val="bg1"/>
                </a:solidFill>
                <a:latin typeface="Calibri" panose="020F0502020204030204" pitchFamily="34" charset="0"/>
                <a:cs typeface="Calibri" panose="020F0502020204030204" pitchFamily="34" charset="0"/>
              </a:rPr>
              <a:t>Solid collection efficiency is 8% of the total target mass in the line of sight to collector.</a:t>
            </a:r>
          </a:p>
        </p:txBody>
      </p:sp>
      <p:pic>
        <p:nvPicPr>
          <p:cNvPr id="9" name="Picture 2" descr="C:\Users\yeamans1\Desktop\Documents\shot planning\N_NF_IDExPsh_DT_S02\target photos\IMG_5593aa-sm.jpg">
            <a:extLst>
              <a:ext uri="{FF2B5EF4-FFF2-40B4-BE49-F238E27FC236}">
                <a16:creationId xmlns:a16="http://schemas.microsoft.com/office/drawing/2014/main" id="{5467BACB-80F3-4573-96F5-1975C6E601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178" b="21159"/>
          <a:stretch/>
        </p:blipFill>
        <p:spPr bwMode="auto">
          <a:xfrm>
            <a:off x="111603" y="4040313"/>
            <a:ext cx="4600964" cy="17079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yeamans1\Desktop\Documents\shot planning\N_NF_IDExPsh_DT_S02\standard target design\topsec.png">
            <a:extLst>
              <a:ext uri="{FF2B5EF4-FFF2-40B4-BE49-F238E27FC236}">
                <a16:creationId xmlns:a16="http://schemas.microsoft.com/office/drawing/2014/main" id="{82262D49-A3C2-4779-A63A-B575F3457CC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7157" y="2809105"/>
            <a:ext cx="2513167" cy="15452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7131207-961C-4D26-BCB4-1C23DCC7C69E}"/>
              </a:ext>
            </a:extLst>
          </p:cNvPr>
          <p:cNvSpPr/>
          <p:nvPr/>
        </p:nvSpPr>
        <p:spPr bwMode="auto">
          <a:xfrm>
            <a:off x="7643550" y="2974978"/>
            <a:ext cx="933834" cy="280332"/>
          </a:xfrm>
          <a:prstGeom prst="rect">
            <a:avLst/>
          </a:prstGeom>
          <a:solidFill>
            <a:srgbClr val="00FF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tx1"/>
                </a:solidFill>
                <a:effectLst/>
                <a:latin typeface="Helvetica" pitchFamily="34" charset="0"/>
                <a:ea typeface="ＭＳ Ｐゴシック" charset="-128"/>
              </a:rPr>
              <a:t>thulium</a:t>
            </a:r>
          </a:p>
        </p:txBody>
      </p:sp>
      <p:sp>
        <p:nvSpPr>
          <p:cNvPr id="12" name="Rectangle 11">
            <a:extLst>
              <a:ext uri="{FF2B5EF4-FFF2-40B4-BE49-F238E27FC236}">
                <a16:creationId xmlns:a16="http://schemas.microsoft.com/office/drawing/2014/main" id="{3E02831A-BEE3-431A-8285-6445822B478F}"/>
              </a:ext>
            </a:extLst>
          </p:cNvPr>
          <p:cNvSpPr/>
          <p:nvPr/>
        </p:nvSpPr>
        <p:spPr bwMode="auto">
          <a:xfrm>
            <a:off x="7643550" y="2667571"/>
            <a:ext cx="933834" cy="280332"/>
          </a:xfrm>
          <a:prstGeom prst="rect">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Helvetica" pitchFamily="34" charset="0"/>
                <a:ea typeface="ＭＳ Ｐゴシック" charset="-128"/>
              </a:rPr>
              <a:t>gadolinium</a:t>
            </a:r>
          </a:p>
        </p:txBody>
      </p:sp>
      <p:sp>
        <p:nvSpPr>
          <p:cNvPr id="14" name="Rectangle 13">
            <a:extLst>
              <a:ext uri="{FF2B5EF4-FFF2-40B4-BE49-F238E27FC236}">
                <a16:creationId xmlns:a16="http://schemas.microsoft.com/office/drawing/2014/main" id="{74D1CA64-08D7-4211-93E0-A3E781E77C17}"/>
              </a:ext>
            </a:extLst>
          </p:cNvPr>
          <p:cNvSpPr/>
          <p:nvPr/>
        </p:nvSpPr>
        <p:spPr bwMode="auto">
          <a:xfrm>
            <a:off x="7643550" y="3290885"/>
            <a:ext cx="933835" cy="280331"/>
          </a:xfrm>
          <a:prstGeom prst="rect">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a:ln>
                  <a:noFill/>
                </a:ln>
                <a:solidFill>
                  <a:schemeClr val="bg1"/>
                </a:solidFill>
                <a:effectLst/>
                <a:latin typeface="Helvetica" pitchFamily="34" charset="0"/>
                <a:ea typeface="ＭＳ Ｐゴシック" charset="-128"/>
              </a:rPr>
              <a:t>neodymium</a:t>
            </a:r>
          </a:p>
        </p:txBody>
      </p:sp>
      <p:pic>
        <p:nvPicPr>
          <p:cNvPr id="15" name="Picture 4">
            <a:extLst>
              <a:ext uri="{FF2B5EF4-FFF2-40B4-BE49-F238E27FC236}">
                <a16:creationId xmlns:a16="http://schemas.microsoft.com/office/drawing/2014/main" id="{41DC5DEF-478E-4229-AFED-593FD2420EB3}"/>
              </a:ext>
            </a:extLst>
          </p:cNvPr>
          <p:cNvPicPr>
            <a:picLocks noChangeAspect="1" noChangeArrowheads="1"/>
          </p:cNvPicPr>
          <p:nvPr/>
        </p:nvPicPr>
        <p:blipFill>
          <a:blip r:embed="rId5"/>
          <a:stretch>
            <a:fillRect/>
          </a:stretch>
        </p:blipFill>
        <p:spPr bwMode="auto">
          <a:xfrm>
            <a:off x="6617586" y="1487117"/>
            <a:ext cx="1563360" cy="106264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AC213ABE-EAF5-4782-919D-887B0F8F3282}"/>
              </a:ext>
            </a:extLst>
          </p:cNvPr>
          <p:cNvCxnSpPr>
            <a:cxnSpLocks/>
          </p:cNvCxnSpPr>
          <p:nvPr/>
        </p:nvCxnSpPr>
        <p:spPr>
          <a:xfrm flipV="1">
            <a:off x="5939693" y="2051538"/>
            <a:ext cx="1056346" cy="1203772"/>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282510E-B5E5-41D0-A0F0-6B04830678EE}"/>
              </a:ext>
            </a:extLst>
          </p:cNvPr>
          <p:cNvCxnSpPr>
            <a:cxnSpLocks/>
          </p:cNvCxnSpPr>
          <p:nvPr/>
        </p:nvCxnSpPr>
        <p:spPr>
          <a:xfrm>
            <a:off x="5985908" y="3907632"/>
            <a:ext cx="317832" cy="986632"/>
          </a:xfrm>
          <a:prstGeom prst="straightConnector1">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F743107F-7E10-43CE-9C0A-F4546193C236}"/>
              </a:ext>
            </a:extLst>
          </p:cNvPr>
          <p:cNvPicPr>
            <a:picLocks noChangeAspect="1"/>
          </p:cNvPicPr>
          <p:nvPr/>
        </p:nvPicPr>
        <p:blipFill>
          <a:blip r:embed="rId6"/>
          <a:stretch>
            <a:fillRect/>
          </a:stretch>
        </p:blipFill>
        <p:spPr>
          <a:xfrm rot="5400000">
            <a:off x="7018577" y="4563486"/>
            <a:ext cx="902965" cy="601977"/>
          </a:xfrm>
          <a:prstGeom prst="rect">
            <a:avLst/>
          </a:prstGeom>
        </p:spPr>
      </p:pic>
      <p:sp>
        <p:nvSpPr>
          <p:cNvPr id="25" name="TextBox 1">
            <a:extLst>
              <a:ext uri="{FF2B5EF4-FFF2-40B4-BE49-F238E27FC236}">
                <a16:creationId xmlns:a16="http://schemas.microsoft.com/office/drawing/2014/main" id="{E58E843F-98F3-4419-92CA-9DE02ABC5B26}"/>
              </a:ext>
            </a:extLst>
          </p:cNvPr>
          <p:cNvSpPr txBox="1">
            <a:spLocks noChangeArrowheads="1"/>
          </p:cNvSpPr>
          <p:nvPr/>
        </p:nvSpPr>
        <p:spPr bwMode="auto">
          <a:xfrm>
            <a:off x="119271" y="1339795"/>
            <a:ext cx="4598408" cy="2649960"/>
          </a:xfrm>
          <a:prstGeom prst="rect">
            <a:avLst/>
          </a:prstGeom>
          <a:noFill/>
          <a:ln w="25400">
            <a:solidFill>
              <a:schemeClr val="accent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Helvetica" charset="0"/>
                <a:ea typeface="MS PGothic" pitchFamily="34" charset="-128"/>
              </a:defRPr>
            </a:lvl1pPr>
            <a:lvl2pPr marL="742950" indent="-285750" eaLnBrk="0" hangingPunct="0">
              <a:defRPr sz="1400" b="1">
                <a:solidFill>
                  <a:schemeClr val="tx1"/>
                </a:solidFill>
                <a:latin typeface="Helvetica" charset="0"/>
                <a:ea typeface="MS PGothic" pitchFamily="34" charset="-128"/>
              </a:defRPr>
            </a:lvl2pPr>
            <a:lvl3pPr marL="1143000" indent="-228600" eaLnBrk="0" hangingPunct="0">
              <a:defRPr sz="1400" b="1">
                <a:solidFill>
                  <a:schemeClr val="tx1"/>
                </a:solidFill>
                <a:latin typeface="Helvetica" charset="0"/>
                <a:ea typeface="MS PGothic" pitchFamily="34" charset="-128"/>
              </a:defRPr>
            </a:lvl3pPr>
            <a:lvl4pPr marL="1600200" indent="-228600" eaLnBrk="0" hangingPunct="0">
              <a:defRPr sz="1400" b="1">
                <a:solidFill>
                  <a:schemeClr val="tx1"/>
                </a:solidFill>
                <a:latin typeface="Helvetica" charset="0"/>
                <a:ea typeface="MS PGothic" pitchFamily="34" charset="-128"/>
              </a:defRPr>
            </a:lvl4pPr>
            <a:lvl5pPr marL="2057400" indent="-228600" eaLnBrk="0" hangingPunct="0">
              <a:defRPr sz="1400" b="1">
                <a:solidFill>
                  <a:schemeClr val="tx1"/>
                </a:solidFill>
                <a:latin typeface="Helvetica" charset="0"/>
                <a:ea typeface="MS PGothic" pitchFamily="34" charset="-128"/>
              </a:defRPr>
            </a:lvl5pPr>
            <a:lvl6pPr marL="2514600" indent="-228600" eaLnBrk="0" fontAlgn="base" hangingPunct="0">
              <a:spcBef>
                <a:spcPct val="0"/>
              </a:spcBef>
              <a:spcAft>
                <a:spcPct val="0"/>
              </a:spcAft>
              <a:defRPr sz="1400" b="1">
                <a:solidFill>
                  <a:schemeClr val="tx1"/>
                </a:solidFill>
                <a:latin typeface="Helvetica" charset="0"/>
                <a:ea typeface="MS PGothic" pitchFamily="34" charset="-128"/>
              </a:defRPr>
            </a:lvl6pPr>
            <a:lvl7pPr marL="2971800" indent="-228600" eaLnBrk="0" fontAlgn="base" hangingPunct="0">
              <a:spcBef>
                <a:spcPct val="0"/>
              </a:spcBef>
              <a:spcAft>
                <a:spcPct val="0"/>
              </a:spcAft>
              <a:defRPr sz="1400" b="1">
                <a:solidFill>
                  <a:schemeClr val="tx1"/>
                </a:solidFill>
                <a:latin typeface="Helvetica" charset="0"/>
                <a:ea typeface="MS PGothic" pitchFamily="34" charset="-128"/>
              </a:defRPr>
            </a:lvl7pPr>
            <a:lvl8pPr marL="3429000" indent="-228600" eaLnBrk="0" fontAlgn="base" hangingPunct="0">
              <a:spcBef>
                <a:spcPct val="0"/>
              </a:spcBef>
              <a:spcAft>
                <a:spcPct val="0"/>
              </a:spcAft>
              <a:defRPr sz="1400" b="1">
                <a:solidFill>
                  <a:schemeClr val="tx1"/>
                </a:solidFill>
                <a:latin typeface="Helvetica" charset="0"/>
                <a:ea typeface="MS PGothic" pitchFamily="34" charset="-128"/>
              </a:defRPr>
            </a:lvl8pPr>
            <a:lvl9pPr marL="3886200" indent="-228600" eaLnBrk="0" fontAlgn="base" hangingPunct="0">
              <a:spcBef>
                <a:spcPct val="0"/>
              </a:spcBef>
              <a:spcAft>
                <a:spcPct val="0"/>
              </a:spcAft>
              <a:defRPr sz="1400" b="1">
                <a:solidFill>
                  <a:schemeClr val="tx1"/>
                </a:solidFill>
                <a:latin typeface="Helvetica" charset="0"/>
                <a:ea typeface="MS PGothic" pitchFamily="34" charset="-128"/>
              </a:defRPr>
            </a:lvl9pPr>
          </a:lstStyle>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NIF Nuclear cross sections: PI – Dawn Shaughnessy</a:t>
            </a:r>
          </a:p>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Experimental group: Narek Gharibyan, Sherry Faye, John Despotopulos, Pat Grant, Ken Moody, Charles Yeamans</a:t>
            </a:r>
          </a:p>
          <a:p>
            <a:pPr eaLnBrk="1" hangingPunct="1"/>
            <a:endParaRPr lang="en-US" altLang="en-US" dirty="0">
              <a:solidFill>
                <a:schemeClr val="accent1">
                  <a:lumMod val="75000"/>
                </a:schemeClr>
              </a:solidFill>
              <a:latin typeface="Calibri" panose="020F0502020204030204" pitchFamily="34" charset="0"/>
              <a:cs typeface="Calibri" panose="020F0502020204030204" pitchFamily="34" charset="0"/>
            </a:endParaRPr>
          </a:p>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Primary objective: measuring 14 MeV neutron reaction cross sections relevant to post-detonation nuclear forensics</a:t>
            </a:r>
          </a:p>
          <a:p>
            <a:pPr eaLnBrk="1" hangingPunct="1"/>
            <a:endParaRPr lang="en-US" altLang="en-US" dirty="0">
              <a:solidFill>
                <a:schemeClr val="accent1">
                  <a:lumMod val="75000"/>
                </a:schemeClr>
              </a:solidFill>
              <a:latin typeface="Calibri" panose="020F0502020204030204" pitchFamily="34" charset="0"/>
              <a:cs typeface="Calibri" panose="020F0502020204030204" pitchFamily="34" charset="0"/>
            </a:endParaRPr>
          </a:p>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Results:</a:t>
            </a:r>
          </a:p>
          <a:p>
            <a:pPr marL="342900" indent="-342900" eaLnBrk="1" hangingPunct="1">
              <a:buAutoNum type="arabicParenR"/>
            </a:pPr>
            <a:r>
              <a:rPr lang="en-US" altLang="en-US" dirty="0">
                <a:solidFill>
                  <a:schemeClr val="accent1">
                    <a:lumMod val="75000"/>
                  </a:schemeClr>
                </a:solidFill>
                <a:latin typeface="Calibri" panose="020F0502020204030204" pitchFamily="34" charset="0"/>
                <a:cs typeface="Calibri" panose="020F0502020204030204" pitchFamily="34" charset="0"/>
              </a:rPr>
              <a:t>Debris emission from the target assembly is mostly outwardly radial as expected.</a:t>
            </a:r>
          </a:p>
          <a:p>
            <a:pPr marL="342900" indent="-342900" eaLnBrk="1" hangingPunct="1">
              <a:buAutoNum type="arabicParenR"/>
            </a:pPr>
            <a:r>
              <a:rPr lang="en-US" altLang="en-US" dirty="0">
                <a:solidFill>
                  <a:schemeClr val="accent1">
                    <a:lumMod val="75000"/>
                  </a:schemeClr>
                </a:solidFill>
                <a:latin typeface="Calibri" panose="020F0502020204030204" pitchFamily="34" charset="0"/>
                <a:cs typeface="Calibri" panose="020F0502020204030204" pitchFamily="34" charset="0"/>
              </a:rPr>
              <a:t>The added foil mass substantially changes the target disassembly dynamics.</a:t>
            </a:r>
            <a:endParaRPr lang="en-US" altLang="en-US" dirty="0">
              <a:solidFill>
                <a:srgbClr val="FF0000"/>
              </a:solidFill>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20B8FD5E-579C-4BA7-A067-2C51E59596CE}"/>
              </a:ext>
            </a:extLst>
          </p:cNvPr>
          <p:cNvSpPr/>
          <p:nvPr/>
        </p:nvSpPr>
        <p:spPr>
          <a:xfrm>
            <a:off x="4889644" y="1286782"/>
            <a:ext cx="4152756" cy="246221"/>
          </a:xfrm>
          <a:prstGeom prst="rect">
            <a:avLst/>
          </a:prstGeom>
        </p:spPr>
        <p:txBody>
          <a:bodyPr wrap="square">
            <a:spAutoFit/>
          </a:bodyPr>
          <a:lstStyle/>
          <a:p>
            <a:r>
              <a:rPr lang="en-US" sz="1000" b="1" dirty="0"/>
              <a:t>Large Area Solid Radiochemistry collector (</a:t>
            </a:r>
            <a:r>
              <a:rPr lang="en-US" altLang="en-US" sz="1000" b="1" dirty="0">
                <a:cs typeface="Times New Roman" pitchFamily="18" charset="0"/>
              </a:rPr>
              <a:t>LASR) </a:t>
            </a:r>
            <a:endParaRPr lang="en-US" sz="1000" b="1" dirty="0"/>
          </a:p>
        </p:txBody>
      </p:sp>
      <p:sp>
        <p:nvSpPr>
          <p:cNvPr id="33" name="TextBox 32">
            <a:extLst>
              <a:ext uri="{FF2B5EF4-FFF2-40B4-BE49-F238E27FC236}">
                <a16:creationId xmlns:a16="http://schemas.microsoft.com/office/drawing/2014/main" id="{79E6E1C3-A7B3-44CE-B1C3-6C4270F758DB}"/>
              </a:ext>
            </a:extLst>
          </p:cNvPr>
          <p:cNvSpPr txBox="1"/>
          <p:nvPr/>
        </p:nvSpPr>
        <p:spPr>
          <a:xfrm>
            <a:off x="1749198" y="5729423"/>
            <a:ext cx="3051907" cy="215444"/>
          </a:xfrm>
          <a:prstGeom prst="rect">
            <a:avLst/>
          </a:prstGeom>
          <a:noFill/>
        </p:spPr>
        <p:txBody>
          <a:bodyPr wrap="square" rtlCol="0">
            <a:spAutoFit/>
          </a:bodyPr>
          <a:lstStyle/>
          <a:p>
            <a:pPr algn="r"/>
            <a:r>
              <a:rPr lang="en-US" sz="800" b="1" dirty="0"/>
              <a:t>NIF target fabrication: Brian </a:t>
            </a:r>
            <a:r>
              <a:rPr lang="en-US" sz="800" b="1" dirty="0" err="1"/>
              <a:t>Yoxall</a:t>
            </a:r>
            <a:endParaRPr lang="en-US" sz="800" b="1" dirty="0"/>
          </a:p>
        </p:txBody>
      </p:sp>
      <p:sp>
        <p:nvSpPr>
          <p:cNvPr id="37" name="Rectangle 36">
            <a:extLst>
              <a:ext uri="{FF2B5EF4-FFF2-40B4-BE49-F238E27FC236}">
                <a16:creationId xmlns:a16="http://schemas.microsoft.com/office/drawing/2014/main" id="{F74BC418-DE34-45EE-94A8-B253F0836442}"/>
              </a:ext>
            </a:extLst>
          </p:cNvPr>
          <p:cNvSpPr/>
          <p:nvPr/>
        </p:nvSpPr>
        <p:spPr>
          <a:xfrm>
            <a:off x="6966022" y="5351530"/>
            <a:ext cx="1732557" cy="400110"/>
          </a:xfrm>
          <a:prstGeom prst="rect">
            <a:avLst/>
          </a:prstGeom>
        </p:spPr>
        <p:txBody>
          <a:bodyPr wrap="square">
            <a:spAutoFit/>
          </a:bodyPr>
          <a:lstStyle/>
          <a:p>
            <a:r>
              <a:rPr lang="en-US" sz="1000" b="1" dirty="0"/>
              <a:t>Solid Radiochemistry Collector (SRC</a:t>
            </a:r>
            <a:r>
              <a:rPr lang="en-US" altLang="en-US" sz="1000" b="1" dirty="0">
                <a:cs typeface="Times New Roman" pitchFamily="18" charset="0"/>
              </a:rPr>
              <a:t>) </a:t>
            </a:r>
            <a:endParaRPr lang="en-US" sz="1000" b="1" dirty="0"/>
          </a:p>
        </p:txBody>
      </p:sp>
    </p:spTree>
    <p:extLst>
      <p:ext uri="{BB962C8B-B14F-4D97-AF65-F5344CB8AC3E}">
        <p14:creationId xmlns:p14="http://schemas.microsoft.com/office/powerpoint/2010/main" val="503632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NIF Neutron Experimental Platforms:</a:t>
            </a:r>
            <a:br>
              <a:rPr lang="en-US" dirty="0"/>
            </a:br>
            <a:r>
              <a:rPr lang="en-US" dirty="0"/>
              <a:t>high-Z dopant layer in the ablator</a:t>
            </a:r>
          </a:p>
        </p:txBody>
      </p:sp>
      <p:sp>
        <p:nvSpPr>
          <p:cNvPr id="5" name="Rectangle 7"/>
          <p:cNvSpPr>
            <a:spLocks noChangeArrowheads="1"/>
          </p:cNvSpPr>
          <p:nvPr/>
        </p:nvSpPr>
        <p:spPr bwMode="auto">
          <a:xfrm>
            <a:off x="0" y="5953065"/>
            <a:ext cx="9144000" cy="400110"/>
          </a:xfrm>
          <a:prstGeom prst="rect">
            <a:avLst/>
          </a:prstGeom>
          <a:solidFill>
            <a:schemeClr val="accent1">
              <a:lumMod val="75000"/>
            </a:schemeClr>
          </a:solidFill>
          <a:ln w="9525">
            <a:noFill/>
            <a:miter lim="800000"/>
            <a:headEnd/>
            <a:tailEnd/>
          </a:ln>
        </p:spPr>
        <p:txBody>
          <a:bodyPr wrap="square" anchor="b" anchorCtr="0">
            <a:spAutoFit/>
          </a:bodyPr>
          <a:lstStyle/>
          <a:p>
            <a:pPr algn="ctr" eaLnBrk="0" hangingPunct="0"/>
            <a:r>
              <a:rPr lang="en-US" sz="2000" dirty="0">
                <a:solidFill>
                  <a:schemeClr val="bg1"/>
                </a:solidFill>
                <a:latin typeface="Calibri" panose="020F0502020204030204" pitchFamily="34" charset="0"/>
                <a:cs typeface="Calibri" panose="020F0502020204030204" pitchFamily="34" charset="0"/>
              </a:rPr>
              <a:t>Capsule and hohlraum debris has been collected successfully on many shots.</a:t>
            </a:r>
          </a:p>
        </p:txBody>
      </p:sp>
      <p:sp>
        <p:nvSpPr>
          <p:cNvPr id="4" name="TextBox 1"/>
          <p:cNvSpPr txBox="1">
            <a:spLocks noChangeArrowheads="1"/>
          </p:cNvSpPr>
          <p:nvPr/>
        </p:nvSpPr>
        <p:spPr bwMode="auto">
          <a:xfrm>
            <a:off x="119271" y="1339795"/>
            <a:ext cx="4598408" cy="4447498"/>
          </a:xfrm>
          <a:prstGeom prst="rect">
            <a:avLst/>
          </a:prstGeom>
          <a:noFill/>
          <a:ln w="25400">
            <a:solidFill>
              <a:schemeClr val="accent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1400" b="1">
                <a:solidFill>
                  <a:schemeClr val="tx1"/>
                </a:solidFill>
                <a:latin typeface="Helvetica" charset="0"/>
                <a:ea typeface="MS PGothic" pitchFamily="34" charset="-128"/>
              </a:defRPr>
            </a:lvl1pPr>
            <a:lvl2pPr marL="742950" indent="-285750" eaLnBrk="0" hangingPunct="0">
              <a:defRPr sz="1400" b="1">
                <a:solidFill>
                  <a:schemeClr val="tx1"/>
                </a:solidFill>
                <a:latin typeface="Helvetica" charset="0"/>
                <a:ea typeface="MS PGothic" pitchFamily="34" charset="-128"/>
              </a:defRPr>
            </a:lvl2pPr>
            <a:lvl3pPr marL="1143000" indent="-228600" eaLnBrk="0" hangingPunct="0">
              <a:defRPr sz="1400" b="1">
                <a:solidFill>
                  <a:schemeClr val="tx1"/>
                </a:solidFill>
                <a:latin typeface="Helvetica" charset="0"/>
                <a:ea typeface="MS PGothic" pitchFamily="34" charset="-128"/>
              </a:defRPr>
            </a:lvl3pPr>
            <a:lvl4pPr marL="1600200" indent="-228600" eaLnBrk="0" hangingPunct="0">
              <a:defRPr sz="1400" b="1">
                <a:solidFill>
                  <a:schemeClr val="tx1"/>
                </a:solidFill>
                <a:latin typeface="Helvetica" charset="0"/>
                <a:ea typeface="MS PGothic" pitchFamily="34" charset="-128"/>
              </a:defRPr>
            </a:lvl4pPr>
            <a:lvl5pPr marL="2057400" indent="-228600" eaLnBrk="0" hangingPunct="0">
              <a:defRPr sz="1400" b="1">
                <a:solidFill>
                  <a:schemeClr val="tx1"/>
                </a:solidFill>
                <a:latin typeface="Helvetica" charset="0"/>
                <a:ea typeface="MS PGothic" pitchFamily="34" charset="-128"/>
              </a:defRPr>
            </a:lvl5pPr>
            <a:lvl6pPr marL="2514600" indent="-228600" eaLnBrk="0" fontAlgn="base" hangingPunct="0">
              <a:spcBef>
                <a:spcPct val="0"/>
              </a:spcBef>
              <a:spcAft>
                <a:spcPct val="0"/>
              </a:spcAft>
              <a:defRPr sz="1400" b="1">
                <a:solidFill>
                  <a:schemeClr val="tx1"/>
                </a:solidFill>
                <a:latin typeface="Helvetica" charset="0"/>
                <a:ea typeface="MS PGothic" pitchFamily="34" charset="-128"/>
              </a:defRPr>
            </a:lvl6pPr>
            <a:lvl7pPr marL="2971800" indent="-228600" eaLnBrk="0" fontAlgn="base" hangingPunct="0">
              <a:spcBef>
                <a:spcPct val="0"/>
              </a:spcBef>
              <a:spcAft>
                <a:spcPct val="0"/>
              </a:spcAft>
              <a:defRPr sz="1400" b="1">
                <a:solidFill>
                  <a:schemeClr val="tx1"/>
                </a:solidFill>
                <a:latin typeface="Helvetica" charset="0"/>
                <a:ea typeface="MS PGothic" pitchFamily="34" charset="-128"/>
              </a:defRPr>
            </a:lvl7pPr>
            <a:lvl8pPr marL="3429000" indent="-228600" eaLnBrk="0" fontAlgn="base" hangingPunct="0">
              <a:spcBef>
                <a:spcPct val="0"/>
              </a:spcBef>
              <a:spcAft>
                <a:spcPct val="0"/>
              </a:spcAft>
              <a:defRPr sz="1400" b="1">
                <a:solidFill>
                  <a:schemeClr val="tx1"/>
                </a:solidFill>
                <a:latin typeface="Helvetica" charset="0"/>
                <a:ea typeface="MS PGothic" pitchFamily="34" charset="-128"/>
              </a:defRPr>
            </a:lvl8pPr>
            <a:lvl9pPr marL="3886200" indent="-228600" eaLnBrk="0" fontAlgn="base" hangingPunct="0">
              <a:spcBef>
                <a:spcPct val="0"/>
              </a:spcBef>
              <a:spcAft>
                <a:spcPct val="0"/>
              </a:spcAft>
              <a:defRPr sz="1400" b="1">
                <a:solidFill>
                  <a:schemeClr val="tx1"/>
                </a:solidFill>
                <a:latin typeface="Helvetica" charset="0"/>
                <a:ea typeface="MS PGothic" pitchFamily="34" charset="-128"/>
              </a:defRPr>
            </a:lvl9pPr>
          </a:lstStyle>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NIF Nuclear Forensics: PI – Dawn Shaughnessy</a:t>
            </a:r>
          </a:p>
          <a:p>
            <a:pPr eaLnBrk="1" hangingPunct="1"/>
            <a:r>
              <a:rPr lang="en-US" altLang="en-US" dirty="0">
                <a:solidFill>
                  <a:schemeClr val="accent1">
                    <a:lumMod val="75000"/>
                  </a:schemeClr>
                </a:solidFill>
                <a:latin typeface="Calibri" panose="020F0502020204030204" pitchFamily="34" charset="0"/>
                <a:cs typeface="Calibri" panose="020F0502020204030204" pitchFamily="34" charset="0"/>
              </a:rPr>
              <a:t>Experimental group: Narek Gharibyan, John Despotopulos, Ken Moody, Pat Grant, Carol Velsko, Bill Cassata, Sherry Faye, Charles Yeamans, Ellen Edwards</a:t>
            </a:r>
          </a:p>
          <a:p>
            <a:pPr eaLnBrk="1" hangingPunct="1"/>
            <a:endParaRPr lang="en-US" altLang="en-US" dirty="0">
              <a:solidFill>
                <a:schemeClr val="accent1">
                  <a:lumMod val="75000"/>
                </a:schemeClr>
              </a:solidFill>
              <a:latin typeface="Calibri" panose="020F0502020204030204" pitchFamily="34" charset="0"/>
              <a:cs typeface="Calibri" panose="020F0502020204030204" pitchFamily="34" charset="0"/>
            </a:endParaRPr>
          </a:p>
          <a:p>
            <a:pPr eaLnBrk="1" hangingPunct="1"/>
            <a:r>
              <a:rPr lang="en-US" altLang="en-US" sz="1200" dirty="0">
                <a:solidFill>
                  <a:schemeClr val="accent1">
                    <a:lumMod val="75000"/>
                  </a:schemeClr>
                </a:solidFill>
                <a:latin typeface="Calibri" panose="020F0502020204030204" pitchFamily="34" charset="0"/>
                <a:cs typeface="Calibri" panose="020F0502020204030204" pitchFamily="34" charset="0"/>
              </a:rPr>
              <a:t>Results:</a:t>
            </a:r>
          </a:p>
          <a:p>
            <a:pPr marL="342900" indent="-342900" eaLnBrk="1" hangingPunct="1">
              <a:buAutoNum type="arabicParenR"/>
            </a:pPr>
            <a:r>
              <a:rPr lang="en-US" altLang="en-US" sz="1200" dirty="0">
                <a:solidFill>
                  <a:schemeClr val="accent1">
                    <a:lumMod val="75000"/>
                  </a:schemeClr>
                </a:solidFill>
                <a:latin typeface="Calibri" panose="020F0502020204030204" pitchFamily="34" charset="0"/>
                <a:cs typeface="Calibri" panose="020F0502020204030204" pitchFamily="34" charset="0"/>
              </a:rPr>
              <a:t>Successful capsule debris collection. Completed experimental series using depleted uranium and conventional capsule fabrication. Development of experimental platform to study fission yield and neutron reaction cross sections under conditions relevant to the nuclear forensic program</a:t>
            </a:r>
          </a:p>
          <a:p>
            <a:pPr marL="342900" indent="-342900" eaLnBrk="1" hangingPunct="1">
              <a:buAutoNum type="arabicParenR"/>
            </a:pPr>
            <a:r>
              <a:rPr lang="en-US" altLang="en-US" sz="1200" dirty="0">
                <a:solidFill>
                  <a:schemeClr val="accent1">
                    <a:lumMod val="75000"/>
                  </a:schemeClr>
                </a:solidFill>
                <a:latin typeface="Calibri" panose="020F0502020204030204" pitchFamily="34" charset="0"/>
                <a:cs typeface="Calibri" panose="020F0502020204030204" pitchFamily="34" charset="0"/>
              </a:rPr>
              <a:t>Development of advanced doping techniques using micro/nanogram quantities of material.</a:t>
            </a:r>
            <a:endParaRPr lang="en-US" altLang="en-US" sz="1200" dirty="0">
              <a:solidFill>
                <a:srgbClr val="FF0000"/>
              </a:solidFill>
              <a:latin typeface="Calibri" panose="020F0502020204030204" pitchFamily="34" charset="0"/>
              <a:cs typeface="Calibri" panose="020F0502020204030204" pitchFamily="34" charset="0"/>
            </a:endParaRPr>
          </a:p>
        </p:txBody>
      </p:sp>
      <p:graphicFrame>
        <p:nvGraphicFramePr>
          <p:cNvPr id="35" name="Table 34"/>
          <p:cNvGraphicFramePr>
            <a:graphicFrameLocks noGrp="1"/>
          </p:cNvGraphicFramePr>
          <p:nvPr>
            <p:extLst>
              <p:ext uri="{D42A27DB-BD31-4B8C-83A1-F6EECF244321}">
                <p14:modId xmlns:p14="http://schemas.microsoft.com/office/powerpoint/2010/main" val="675194473"/>
              </p:ext>
            </p:extLst>
          </p:nvPr>
        </p:nvGraphicFramePr>
        <p:xfrm>
          <a:off x="328845" y="4114161"/>
          <a:ext cx="4179260" cy="1341120"/>
        </p:xfrm>
        <a:graphic>
          <a:graphicData uri="http://schemas.openxmlformats.org/drawingml/2006/table">
            <a:tbl>
              <a:tblPr firstRow="1" bandRow="1">
                <a:tableStyleId>{5C22544A-7EE6-4342-B048-85BDC9FD1C3A}</a:tableStyleId>
              </a:tblPr>
              <a:tblGrid>
                <a:gridCol w="1014730">
                  <a:extLst>
                    <a:ext uri="{9D8B030D-6E8A-4147-A177-3AD203B41FA5}">
                      <a16:colId xmlns:a16="http://schemas.microsoft.com/office/drawing/2014/main" val="2693697377"/>
                    </a:ext>
                  </a:extLst>
                </a:gridCol>
                <a:gridCol w="677009">
                  <a:extLst>
                    <a:ext uri="{9D8B030D-6E8A-4147-A177-3AD203B41FA5}">
                      <a16:colId xmlns:a16="http://schemas.microsoft.com/office/drawing/2014/main" val="1980112677"/>
                    </a:ext>
                  </a:extLst>
                </a:gridCol>
                <a:gridCol w="693156">
                  <a:extLst>
                    <a:ext uri="{9D8B030D-6E8A-4147-A177-3AD203B41FA5}">
                      <a16:colId xmlns:a16="http://schemas.microsoft.com/office/drawing/2014/main" val="1120191644"/>
                    </a:ext>
                  </a:extLst>
                </a:gridCol>
                <a:gridCol w="770633">
                  <a:extLst>
                    <a:ext uri="{9D8B030D-6E8A-4147-A177-3AD203B41FA5}">
                      <a16:colId xmlns:a16="http://schemas.microsoft.com/office/drawing/2014/main" val="2770025839"/>
                    </a:ext>
                  </a:extLst>
                </a:gridCol>
                <a:gridCol w="1023732">
                  <a:extLst>
                    <a:ext uri="{9D8B030D-6E8A-4147-A177-3AD203B41FA5}">
                      <a16:colId xmlns:a16="http://schemas.microsoft.com/office/drawing/2014/main" val="1806010844"/>
                    </a:ext>
                  </a:extLst>
                </a:gridCol>
              </a:tblGrid>
              <a:tr h="226715">
                <a:tc>
                  <a:txBody>
                    <a:bodyPr/>
                    <a:lstStyle/>
                    <a:p>
                      <a:endParaRPr lang="en-US" sz="1050" dirty="0"/>
                    </a:p>
                  </a:txBody>
                  <a:tcPr/>
                </a:tc>
                <a:tc>
                  <a:txBody>
                    <a:bodyPr/>
                    <a:lstStyle/>
                    <a:p>
                      <a:r>
                        <a:rPr lang="en-US" sz="800" dirty="0"/>
                        <a:t>Laser energy</a:t>
                      </a:r>
                    </a:p>
                  </a:txBody>
                  <a:tcPr/>
                </a:tc>
                <a:tc>
                  <a:txBody>
                    <a:bodyPr/>
                    <a:lstStyle/>
                    <a:p>
                      <a:r>
                        <a:rPr lang="en-US" sz="800" dirty="0"/>
                        <a:t>DU recess</a:t>
                      </a:r>
                    </a:p>
                  </a:txBody>
                  <a:tcPr/>
                </a:tc>
                <a:tc>
                  <a:txBody>
                    <a:bodyPr/>
                    <a:lstStyle/>
                    <a:p>
                      <a:r>
                        <a:rPr lang="en-US" sz="800" dirty="0"/>
                        <a:t>Fission yield</a:t>
                      </a:r>
                      <a:r>
                        <a:rPr lang="en-US" sz="800" baseline="30000" dirty="0"/>
                        <a:t>1</a:t>
                      </a:r>
                    </a:p>
                  </a:txBody>
                  <a:tcPr/>
                </a:tc>
                <a:tc>
                  <a:txBody>
                    <a:bodyPr/>
                    <a:lstStyle/>
                    <a:p>
                      <a:r>
                        <a:rPr lang="en-US" sz="800" dirty="0"/>
                        <a:t>Collection efficiency</a:t>
                      </a:r>
                      <a:r>
                        <a:rPr lang="en-US" sz="800" baseline="30000" dirty="0"/>
                        <a:t>2</a:t>
                      </a:r>
                    </a:p>
                  </a:txBody>
                  <a:tcPr/>
                </a:tc>
                <a:extLst>
                  <a:ext uri="{0D108BD9-81ED-4DB2-BD59-A6C34878D82A}">
                    <a16:rowId xmlns:a16="http://schemas.microsoft.com/office/drawing/2014/main" val="2519254324"/>
                  </a:ext>
                </a:extLst>
              </a:tr>
              <a:tr h="170036">
                <a:tc>
                  <a:txBody>
                    <a:bodyPr/>
                    <a:lstStyle/>
                    <a:p>
                      <a:pPr marL="0" algn="l" rtl="0" eaLnBrk="1" latinLnBrk="0" hangingPunct="1"/>
                      <a:r>
                        <a:rPr kumimoji="0" lang="en-US" sz="800" b="1" kern="1200" dirty="0">
                          <a:solidFill>
                            <a:schemeClr val="lt1"/>
                          </a:solidFill>
                          <a:latin typeface="+mn-lt"/>
                          <a:ea typeface="+mn-ea"/>
                          <a:cs typeface="+mn-cs"/>
                        </a:rPr>
                        <a:t>N170130-003</a:t>
                      </a:r>
                    </a:p>
                  </a:txBody>
                  <a:tcPr>
                    <a:solidFill>
                      <a:schemeClr val="accent1"/>
                    </a:solidFill>
                  </a:tcPr>
                </a:tc>
                <a:tc>
                  <a:txBody>
                    <a:bodyPr/>
                    <a:lstStyle/>
                    <a:p>
                      <a:r>
                        <a:rPr lang="en-US" sz="1050" dirty="0"/>
                        <a:t>0.9 MJ</a:t>
                      </a:r>
                    </a:p>
                  </a:txBody>
                  <a:tcPr/>
                </a:tc>
                <a:tc>
                  <a:txBody>
                    <a:bodyPr/>
                    <a:lstStyle/>
                    <a:p>
                      <a:r>
                        <a:rPr lang="en-US" sz="1050" dirty="0"/>
                        <a:t>10 um</a:t>
                      </a:r>
                    </a:p>
                  </a:txBody>
                  <a:tcPr/>
                </a:tc>
                <a:tc>
                  <a:txBody>
                    <a:bodyPr/>
                    <a:lstStyle/>
                    <a:p>
                      <a:r>
                        <a:rPr lang="en-US" sz="1050" dirty="0"/>
                        <a:t>6.56</a:t>
                      </a:r>
                    </a:p>
                  </a:txBody>
                  <a:tcPr/>
                </a:tc>
                <a:tc>
                  <a:txBody>
                    <a:bodyPr/>
                    <a:lstStyle/>
                    <a:p>
                      <a:r>
                        <a:rPr lang="en-US" sz="1050" dirty="0"/>
                        <a:t>1.53</a:t>
                      </a:r>
                    </a:p>
                  </a:txBody>
                  <a:tcPr/>
                </a:tc>
                <a:extLst>
                  <a:ext uri="{0D108BD9-81ED-4DB2-BD59-A6C34878D82A}">
                    <a16:rowId xmlns:a16="http://schemas.microsoft.com/office/drawing/2014/main" val="1494144965"/>
                  </a:ext>
                </a:extLst>
              </a:tr>
              <a:tr h="170036">
                <a:tc>
                  <a:txBody>
                    <a:bodyPr/>
                    <a:lstStyle/>
                    <a:p>
                      <a:pPr marL="0" algn="l" rtl="0" eaLnBrk="1" latinLnBrk="0" hangingPunct="1"/>
                      <a:r>
                        <a:rPr kumimoji="0" lang="en-US" sz="800" b="1" kern="1200" dirty="0">
                          <a:solidFill>
                            <a:schemeClr val="lt1"/>
                          </a:solidFill>
                          <a:latin typeface="+mn-lt"/>
                          <a:ea typeface="+mn-ea"/>
                          <a:cs typeface="+mn-cs"/>
                        </a:rPr>
                        <a:t>N160210-001</a:t>
                      </a:r>
                    </a:p>
                  </a:txBody>
                  <a:tcPr>
                    <a:solidFill>
                      <a:schemeClr val="accent1"/>
                    </a:solidFill>
                  </a:tcPr>
                </a:tc>
                <a:tc>
                  <a:txBody>
                    <a:bodyPr/>
                    <a:lstStyle/>
                    <a:p>
                      <a:r>
                        <a:rPr lang="en-US" sz="1050" dirty="0"/>
                        <a:t>0.9</a:t>
                      </a:r>
                      <a:r>
                        <a:rPr lang="en-US" sz="1050" baseline="0" dirty="0"/>
                        <a:t> MJ</a:t>
                      </a:r>
                      <a:endParaRPr lang="en-US" sz="1050" dirty="0"/>
                    </a:p>
                  </a:txBody>
                  <a:tcPr/>
                </a:tc>
                <a:tc>
                  <a:txBody>
                    <a:bodyPr/>
                    <a:lstStyle/>
                    <a:p>
                      <a:r>
                        <a:rPr lang="en-US" sz="1050" dirty="0"/>
                        <a:t>21 um</a:t>
                      </a:r>
                    </a:p>
                  </a:txBody>
                  <a:tcPr/>
                </a:tc>
                <a:tc>
                  <a:txBody>
                    <a:bodyPr/>
                    <a:lstStyle/>
                    <a:p>
                      <a:r>
                        <a:rPr lang="en-US" sz="1050" dirty="0"/>
                        <a:t>4.54</a:t>
                      </a:r>
                    </a:p>
                  </a:txBody>
                  <a:tcPr/>
                </a:tc>
                <a:tc>
                  <a:txBody>
                    <a:bodyPr/>
                    <a:lstStyle/>
                    <a:p>
                      <a:r>
                        <a:rPr lang="en-US" sz="1050" dirty="0"/>
                        <a:t>0.07</a:t>
                      </a:r>
                    </a:p>
                  </a:txBody>
                  <a:tcPr/>
                </a:tc>
                <a:extLst>
                  <a:ext uri="{0D108BD9-81ED-4DB2-BD59-A6C34878D82A}">
                    <a16:rowId xmlns:a16="http://schemas.microsoft.com/office/drawing/2014/main" val="554156796"/>
                  </a:ext>
                </a:extLst>
              </a:tr>
              <a:tr h="170036">
                <a:tc>
                  <a:txBody>
                    <a:bodyPr/>
                    <a:lstStyle/>
                    <a:p>
                      <a:pPr marL="0" algn="l" rtl="0" eaLnBrk="1" latinLnBrk="0" hangingPunct="1"/>
                      <a:r>
                        <a:rPr kumimoji="0" lang="en-US" sz="800" b="1" kern="1200" dirty="0">
                          <a:solidFill>
                            <a:schemeClr val="lt1"/>
                          </a:solidFill>
                          <a:latin typeface="+mn-lt"/>
                          <a:ea typeface="+mn-ea"/>
                          <a:cs typeface="+mn-cs"/>
                        </a:rPr>
                        <a:t>N150907-003</a:t>
                      </a:r>
                    </a:p>
                  </a:txBody>
                  <a:tcPr>
                    <a:solidFill>
                      <a:schemeClr val="accent1"/>
                    </a:solidFill>
                  </a:tcPr>
                </a:tc>
                <a:tc>
                  <a:txBody>
                    <a:bodyPr/>
                    <a:lstStyle/>
                    <a:p>
                      <a:r>
                        <a:rPr lang="en-US" sz="1050" dirty="0"/>
                        <a:t>1.3</a:t>
                      </a:r>
                      <a:r>
                        <a:rPr lang="en-US" sz="1050" baseline="0" dirty="0"/>
                        <a:t> MJ</a:t>
                      </a:r>
                      <a:endParaRPr lang="en-US" sz="1050" dirty="0"/>
                    </a:p>
                  </a:txBody>
                  <a:tcPr/>
                </a:tc>
                <a:tc>
                  <a:txBody>
                    <a:bodyPr/>
                    <a:lstStyle/>
                    <a:p>
                      <a:r>
                        <a:rPr lang="en-US" sz="1050" dirty="0"/>
                        <a:t>10 um</a:t>
                      </a:r>
                    </a:p>
                  </a:txBody>
                  <a:tcPr/>
                </a:tc>
                <a:tc>
                  <a:txBody>
                    <a:bodyPr/>
                    <a:lstStyle/>
                    <a:p>
                      <a:r>
                        <a:rPr lang="en-US" sz="1050" dirty="0"/>
                        <a:t>8.70</a:t>
                      </a:r>
                    </a:p>
                  </a:txBody>
                  <a:tcPr/>
                </a:tc>
                <a:tc>
                  <a:txBody>
                    <a:bodyPr/>
                    <a:lstStyle/>
                    <a:p>
                      <a:r>
                        <a:rPr lang="en-US" sz="1050" dirty="0"/>
                        <a:t>0.12</a:t>
                      </a:r>
                    </a:p>
                  </a:txBody>
                  <a:tcPr/>
                </a:tc>
                <a:extLst>
                  <a:ext uri="{0D108BD9-81ED-4DB2-BD59-A6C34878D82A}">
                    <a16:rowId xmlns:a16="http://schemas.microsoft.com/office/drawing/2014/main" val="2605795465"/>
                  </a:ext>
                </a:extLst>
              </a:tr>
              <a:tr h="170036">
                <a:tc>
                  <a:txBody>
                    <a:bodyPr/>
                    <a:lstStyle/>
                    <a:p>
                      <a:pPr marL="0" algn="l" rtl="0" eaLnBrk="1" latinLnBrk="0" hangingPunct="1"/>
                      <a:r>
                        <a:rPr kumimoji="0" lang="en-US" sz="800" b="1" kern="1200" dirty="0">
                          <a:solidFill>
                            <a:schemeClr val="lt1"/>
                          </a:solidFill>
                          <a:latin typeface="+mn-lt"/>
                          <a:ea typeface="+mn-ea"/>
                          <a:cs typeface="+mn-cs"/>
                        </a:rPr>
                        <a:t>DU hohlraum</a:t>
                      </a:r>
                    </a:p>
                  </a:txBody>
                  <a:tcPr>
                    <a:solidFill>
                      <a:schemeClr val="accent1"/>
                    </a:solidFill>
                  </a:tcPr>
                </a:tc>
                <a:tc>
                  <a:txBody>
                    <a:bodyPr/>
                    <a:lstStyle/>
                    <a:p>
                      <a:r>
                        <a:rPr lang="en-US" sz="1050" dirty="0"/>
                        <a:t>1.5</a:t>
                      </a:r>
                      <a:r>
                        <a:rPr lang="en-US" sz="1050" baseline="0" dirty="0"/>
                        <a:t> MJ</a:t>
                      </a:r>
                      <a:endParaRPr lang="en-US" sz="1050" dirty="0"/>
                    </a:p>
                  </a:txBody>
                  <a:tcPr/>
                </a:tc>
                <a:tc>
                  <a:txBody>
                    <a:bodyPr/>
                    <a:lstStyle/>
                    <a:p>
                      <a:r>
                        <a:rPr lang="en-US" sz="1050" dirty="0"/>
                        <a:t>n/a</a:t>
                      </a:r>
                    </a:p>
                  </a:txBody>
                  <a:tcPr/>
                </a:tc>
                <a:tc>
                  <a:txBody>
                    <a:bodyPr/>
                    <a:lstStyle/>
                    <a:p>
                      <a:r>
                        <a:rPr lang="en-US" sz="1050" dirty="0"/>
                        <a:t>1.00</a:t>
                      </a:r>
                    </a:p>
                  </a:txBody>
                  <a:tcPr/>
                </a:tc>
                <a:tc>
                  <a:txBody>
                    <a:bodyPr/>
                    <a:lstStyle/>
                    <a:p>
                      <a:r>
                        <a:rPr lang="en-US" sz="1050" dirty="0"/>
                        <a:t>1.00</a:t>
                      </a:r>
                    </a:p>
                  </a:txBody>
                  <a:tcPr/>
                </a:tc>
                <a:extLst>
                  <a:ext uri="{0D108BD9-81ED-4DB2-BD59-A6C34878D82A}">
                    <a16:rowId xmlns:a16="http://schemas.microsoft.com/office/drawing/2014/main" val="3511649992"/>
                  </a:ext>
                </a:extLst>
              </a:tr>
            </a:tbl>
          </a:graphicData>
        </a:graphic>
      </p:graphicFrame>
      <p:sp>
        <p:nvSpPr>
          <p:cNvPr id="38" name="TextBox 37"/>
          <p:cNvSpPr txBox="1"/>
          <p:nvPr/>
        </p:nvSpPr>
        <p:spPr>
          <a:xfrm>
            <a:off x="4886608" y="1300904"/>
            <a:ext cx="1969828" cy="646331"/>
          </a:xfrm>
          <a:prstGeom prst="rect">
            <a:avLst/>
          </a:prstGeom>
          <a:noFill/>
        </p:spPr>
        <p:txBody>
          <a:bodyPr wrap="square" rtlCol="0">
            <a:spAutoFit/>
          </a:bodyPr>
          <a:lstStyle/>
          <a:p>
            <a:pPr algn="ctr"/>
            <a:r>
              <a:rPr lang="en-US" b="1" dirty="0"/>
              <a:t>Uranium-doped CH capsule</a:t>
            </a:r>
          </a:p>
        </p:txBody>
      </p:sp>
      <p:pic>
        <p:nvPicPr>
          <p:cNvPr id="6" name="Picture 5"/>
          <p:cNvPicPr>
            <a:picLocks noChangeAspect="1"/>
          </p:cNvPicPr>
          <p:nvPr/>
        </p:nvPicPr>
        <p:blipFill rotWithShape="1">
          <a:blip r:embed="rId2"/>
          <a:srcRect l="10723" r="6893"/>
          <a:stretch/>
        </p:blipFill>
        <p:spPr>
          <a:xfrm>
            <a:off x="7028489" y="1961468"/>
            <a:ext cx="1730274" cy="1401141"/>
          </a:xfrm>
          <a:prstGeom prst="rect">
            <a:avLst/>
          </a:prstGeom>
        </p:spPr>
      </p:pic>
      <p:sp>
        <p:nvSpPr>
          <p:cNvPr id="12" name="TextBox 11"/>
          <p:cNvSpPr txBox="1"/>
          <p:nvPr/>
        </p:nvSpPr>
        <p:spPr>
          <a:xfrm>
            <a:off x="6856340" y="1300903"/>
            <a:ext cx="1969828" cy="646331"/>
          </a:xfrm>
          <a:prstGeom prst="rect">
            <a:avLst/>
          </a:prstGeom>
          <a:noFill/>
        </p:spPr>
        <p:txBody>
          <a:bodyPr wrap="square" rtlCol="0">
            <a:spAutoFit/>
          </a:bodyPr>
          <a:lstStyle/>
          <a:p>
            <a:pPr algn="ctr"/>
            <a:r>
              <a:rPr lang="en-US" b="1" dirty="0"/>
              <a:t>Mass-tamped hohlraum</a:t>
            </a:r>
          </a:p>
        </p:txBody>
      </p:sp>
      <p:grpSp>
        <p:nvGrpSpPr>
          <p:cNvPr id="15" name="Group 14">
            <a:extLst>
              <a:ext uri="{FF2B5EF4-FFF2-40B4-BE49-F238E27FC236}">
                <a16:creationId xmlns:a16="http://schemas.microsoft.com/office/drawing/2014/main" id="{AA356D89-4678-4860-B372-C5B181A1DF1E}"/>
              </a:ext>
            </a:extLst>
          </p:cNvPr>
          <p:cNvGrpSpPr/>
          <p:nvPr/>
        </p:nvGrpSpPr>
        <p:grpSpPr>
          <a:xfrm>
            <a:off x="4913449" y="1961468"/>
            <a:ext cx="1629453" cy="1401142"/>
            <a:chOff x="1144087" y="2304043"/>
            <a:chExt cx="2237602" cy="1924080"/>
          </a:xfrm>
        </p:grpSpPr>
        <p:pic>
          <p:nvPicPr>
            <p:cNvPr id="16" name="Picture 15">
              <a:extLst>
                <a:ext uri="{FF2B5EF4-FFF2-40B4-BE49-F238E27FC236}">
                  <a16:creationId xmlns:a16="http://schemas.microsoft.com/office/drawing/2014/main" id="{8130ABE9-DD11-4770-9884-F5FD92415141}"/>
                </a:ext>
              </a:extLst>
            </p:cNvPr>
            <p:cNvPicPr>
              <a:picLocks noChangeAspect="1"/>
            </p:cNvPicPr>
            <p:nvPr/>
          </p:nvPicPr>
          <p:blipFill>
            <a:blip r:embed="rId3"/>
            <a:stretch>
              <a:fillRect/>
            </a:stretch>
          </p:blipFill>
          <p:spPr>
            <a:xfrm>
              <a:off x="1447036" y="2304043"/>
              <a:ext cx="1934653" cy="1924080"/>
            </a:xfrm>
            <a:prstGeom prst="rect">
              <a:avLst/>
            </a:prstGeom>
          </p:spPr>
        </p:pic>
        <p:sp>
          <p:nvSpPr>
            <p:cNvPr id="17" name="TextBox 16">
              <a:extLst>
                <a:ext uri="{FF2B5EF4-FFF2-40B4-BE49-F238E27FC236}">
                  <a16:creationId xmlns:a16="http://schemas.microsoft.com/office/drawing/2014/main" id="{5BEC09E0-43D8-4292-A380-11F169DFD1B6}"/>
                </a:ext>
              </a:extLst>
            </p:cNvPr>
            <p:cNvSpPr txBox="1"/>
            <p:nvPr/>
          </p:nvSpPr>
          <p:spPr>
            <a:xfrm rot="19387985">
              <a:off x="2119156" y="2817789"/>
              <a:ext cx="1060519" cy="253588"/>
            </a:xfrm>
            <a:prstGeom prst="rect">
              <a:avLst/>
            </a:prstGeom>
            <a:noFill/>
          </p:spPr>
          <p:txBody>
            <a:bodyPr wrap="square" rtlCol="0">
              <a:spAutoFit/>
            </a:bodyPr>
            <a:lstStyle/>
            <a:p>
              <a:r>
                <a:rPr lang="en-US" sz="600" b="1"/>
                <a:t>20 nm DU layer</a:t>
              </a:r>
              <a:endParaRPr lang="en-US" sz="600" b="1" dirty="0"/>
            </a:p>
          </p:txBody>
        </p:sp>
        <p:sp>
          <p:nvSpPr>
            <p:cNvPr id="18" name="TextBox 17">
              <a:extLst>
                <a:ext uri="{FF2B5EF4-FFF2-40B4-BE49-F238E27FC236}">
                  <a16:creationId xmlns:a16="http://schemas.microsoft.com/office/drawing/2014/main" id="{533EC5B4-B1BC-439B-8701-B601692724A8}"/>
                </a:ext>
              </a:extLst>
            </p:cNvPr>
            <p:cNvSpPr txBox="1"/>
            <p:nvPr/>
          </p:nvSpPr>
          <p:spPr>
            <a:xfrm rot="19174180">
              <a:off x="1790216" y="3300993"/>
              <a:ext cx="1101969" cy="380381"/>
            </a:xfrm>
            <a:prstGeom prst="rect">
              <a:avLst/>
            </a:prstGeom>
            <a:noFill/>
          </p:spPr>
          <p:txBody>
            <a:bodyPr wrap="square" rtlCol="0">
              <a:spAutoFit/>
            </a:bodyPr>
            <a:lstStyle/>
            <a:p>
              <a:r>
                <a:rPr lang="en-US" sz="600" b="1" dirty="0"/>
                <a:t>capsule inner surface</a:t>
              </a:r>
            </a:p>
          </p:txBody>
        </p:sp>
        <p:sp>
          <p:nvSpPr>
            <p:cNvPr id="19" name="TextBox 18">
              <a:extLst>
                <a:ext uri="{FF2B5EF4-FFF2-40B4-BE49-F238E27FC236}">
                  <a16:creationId xmlns:a16="http://schemas.microsoft.com/office/drawing/2014/main" id="{D442F5F6-79AF-486F-96F2-B6315CB90B36}"/>
                </a:ext>
              </a:extLst>
            </p:cNvPr>
            <p:cNvSpPr txBox="1"/>
            <p:nvPr/>
          </p:nvSpPr>
          <p:spPr>
            <a:xfrm rot="19226871">
              <a:off x="1144087" y="2431755"/>
              <a:ext cx="1442901" cy="253588"/>
            </a:xfrm>
            <a:prstGeom prst="rect">
              <a:avLst/>
            </a:prstGeom>
            <a:noFill/>
          </p:spPr>
          <p:txBody>
            <a:bodyPr wrap="square" rtlCol="0">
              <a:spAutoFit/>
            </a:bodyPr>
            <a:lstStyle/>
            <a:p>
              <a:r>
                <a:rPr lang="en-US" sz="600" b="1" dirty="0"/>
                <a:t>capsule outer surface</a:t>
              </a:r>
            </a:p>
          </p:txBody>
        </p:sp>
        <p:sp>
          <p:nvSpPr>
            <p:cNvPr id="20" name="TextBox 19">
              <a:extLst>
                <a:ext uri="{FF2B5EF4-FFF2-40B4-BE49-F238E27FC236}">
                  <a16:creationId xmlns:a16="http://schemas.microsoft.com/office/drawing/2014/main" id="{8C583FF5-2F89-4799-85BA-1A342007BFFD}"/>
                </a:ext>
              </a:extLst>
            </p:cNvPr>
            <p:cNvSpPr txBox="1"/>
            <p:nvPr/>
          </p:nvSpPr>
          <p:spPr>
            <a:xfrm rot="19076271">
              <a:off x="1481265" y="2744411"/>
              <a:ext cx="1060519" cy="253588"/>
            </a:xfrm>
            <a:prstGeom prst="rect">
              <a:avLst/>
            </a:prstGeom>
            <a:noFill/>
          </p:spPr>
          <p:txBody>
            <a:bodyPr wrap="square" rtlCol="0">
              <a:spAutoFit/>
            </a:bodyPr>
            <a:lstStyle/>
            <a:p>
              <a:r>
                <a:rPr lang="en-US" sz="600" b="1" dirty="0"/>
                <a:t>175 micron GDP</a:t>
              </a:r>
            </a:p>
          </p:txBody>
        </p:sp>
        <p:cxnSp>
          <p:nvCxnSpPr>
            <p:cNvPr id="21" name="Straight Connector 20">
              <a:extLst>
                <a:ext uri="{FF2B5EF4-FFF2-40B4-BE49-F238E27FC236}">
                  <a16:creationId xmlns:a16="http://schemas.microsoft.com/office/drawing/2014/main" id="{0DC8D2AF-899B-44C2-A2F7-90CB96A27B9A}"/>
                </a:ext>
              </a:extLst>
            </p:cNvPr>
            <p:cNvCxnSpPr/>
            <p:nvPr/>
          </p:nvCxnSpPr>
          <p:spPr>
            <a:xfrm>
              <a:off x="1798451" y="3161323"/>
              <a:ext cx="284349" cy="343877"/>
            </a:xfrm>
            <a:prstGeom prst="line">
              <a:avLst/>
            </a:prstGeom>
            <a:ln w="25400">
              <a:tailEnd type="arrow" w="sm" len="sm"/>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C54C7B2C-974E-4D74-93BC-415DB6505F9D}"/>
                </a:ext>
              </a:extLst>
            </p:cNvPr>
            <p:cNvCxnSpPr>
              <a:cxnSpLocks/>
            </p:cNvCxnSpPr>
            <p:nvPr/>
          </p:nvCxnSpPr>
          <p:spPr>
            <a:xfrm flipH="1" flipV="1">
              <a:off x="1592423" y="2897731"/>
              <a:ext cx="107423" cy="137284"/>
            </a:xfrm>
            <a:prstGeom prst="line">
              <a:avLst/>
            </a:prstGeom>
            <a:ln w="25400">
              <a:tailEnd type="arrow" w="sm" len="sm"/>
            </a:ln>
          </p:spPr>
          <p:style>
            <a:lnRef idx="1">
              <a:schemeClr val="dk1"/>
            </a:lnRef>
            <a:fillRef idx="0">
              <a:schemeClr val="dk1"/>
            </a:fillRef>
            <a:effectRef idx="0">
              <a:schemeClr val="dk1"/>
            </a:effectRef>
            <a:fontRef idx="minor">
              <a:schemeClr val="tx1"/>
            </a:fontRef>
          </p:style>
        </p:cxnSp>
      </p:grpSp>
      <p:sp>
        <p:nvSpPr>
          <p:cNvPr id="2" name="TextBox 1">
            <a:extLst>
              <a:ext uri="{FF2B5EF4-FFF2-40B4-BE49-F238E27FC236}">
                <a16:creationId xmlns:a16="http://schemas.microsoft.com/office/drawing/2014/main" id="{EEAE7A47-2537-4292-941D-C27D9592DF9E}"/>
              </a:ext>
            </a:extLst>
          </p:cNvPr>
          <p:cNvSpPr txBox="1"/>
          <p:nvPr/>
        </p:nvSpPr>
        <p:spPr>
          <a:xfrm>
            <a:off x="5418243" y="3193811"/>
            <a:ext cx="1182813" cy="184666"/>
          </a:xfrm>
          <a:prstGeom prst="rect">
            <a:avLst/>
          </a:prstGeom>
          <a:noFill/>
        </p:spPr>
        <p:txBody>
          <a:bodyPr wrap="square" rtlCol="0">
            <a:spAutoFit/>
          </a:bodyPr>
          <a:lstStyle/>
          <a:p>
            <a:pPr algn="r"/>
            <a:r>
              <a:rPr lang="en-US" sz="600" b="1" dirty="0"/>
              <a:t>Photo: General Atomics</a:t>
            </a:r>
          </a:p>
        </p:txBody>
      </p:sp>
      <p:sp>
        <p:nvSpPr>
          <p:cNvPr id="23" name="TextBox 22">
            <a:extLst>
              <a:ext uri="{FF2B5EF4-FFF2-40B4-BE49-F238E27FC236}">
                <a16:creationId xmlns:a16="http://schemas.microsoft.com/office/drawing/2014/main" id="{240701FD-F61B-492E-9FF8-133227387A60}"/>
              </a:ext>
            </a:extLst>
          </p:cNvPr>
          <p:cNvSpPr txBox="1"/>
          <p:nvPr/>
        </p:nvSpPr>
        <p:spPr>
          <a:xfrm>
            <a:off x="7575950" y="3101390"/>
            <a:ext cx="1182813" cy="276999"/>
          </a:xfrm>
          <a:prstGeom prst="rect">
            <a:avLst/>
          </a:prstGeom>
          <a:noFill/>
        </p:spPr>
        <p:txBody>
          <a:bodyPr wrap="square" rtlCol="0">
            <a:spAutoFit/>
          </a:bodyPr>
          <a:lstStyle/>
          <a:p>
            <a:pPr algn="r"/>
            <a:r>
              <a:rPr lang="en-US" sz="600" b="1" dirty="0">
                <a:solidFill>
                  <a:schemeClr val="bg1"/>
                </a:solidFill>
              </a:rPr>
              <a:t>Photo: Sean Felker</a:t>
            </a:r>
          </a:p>
          <a:p>
            <a:pPr algn="r"/>
            <a:r>
              <a:rPr lang="en-US" sz="600" b="1" dirty="0">
                <a:solidFill>
                  <a:schemeClr val="bg1"/>
                </a:solidFill>
              </a:rPr>
              <a:t>NIF target fabrication</a:t>
            </a:r>
          </a:p>
        </p:txBody>
      </p:sp>
      <p:sp>
        <p:nvSpPr>
          <p:cNvPr id="7" name="TextBox 6">
            <a:extLst>
              <a:ext uri="{FF2B5EF4-FFF2-40B4-BE49-F238E27FC236}">
                <a16:creationId xmlns:a16="http://schemas.microsoft.com/office/drawing/2014/main" id="{93E485D2-37C4-48C2-8E40-B9BA9560415B}"/>
              </a:ext>
            </a:extLst>
          </p:cNvPr>
          <p:cNvSpPr txBox="1"/>
          <p:nvPr/>
        </p:nvSpPr>
        <p:spPr>
          <a:xfrm>
            <a:off x="7028489" y="3378389"/>
            <a:ext cx="1730274" cy="338554"/>
          </a:xfrm>
          <a:prstGeom prst="rect">
            <a:avLst/>
          </a:prstGeom>
          <a:noFill/>
        </p:spPr>
        <p:txBody>
          <a:bodyPr wrap="square" rtlCol="0">
            <a:spAutoFit/>
          </a:bodyPr>
          <a:lstStyle/>
          <a:p>
            <a:r>
              <a:rPr lang="en-US" sz="800" b="1" dirty="0" err="1"/>
              <a:t>SymCDT</a:t>
            </a:r>
            <a:r>
              <a:rPr lang="en-US" sz="800" b="1" dirty="0"/>
              <a:t> target with mass-tamped hohlraum</a:t>
            </a:r>
          </a:p>
        </p:txBody>
      </p:sp>
      <p:sp>
        <p:nvSpPr>
          <p:cNvPr id="24" name="TextBox 23">
            <a:extLst>
              <a:ext uri="{FF2B5EF4-FFF2-40B4-BE49-F238E27FC236}">
                <a16:creationId xmlns:a16="http://schemas.microsoft.com/office/drawing/2014/main" id="{B671684B-6B67-4970-BFD3-7BE5310BCD5C}"/>
              </a:ext>
            </a:extLst>
          </p:cNvPr>
          <p:cNvSpPr txBox="1"/>
          <p:nvPr/>
        </p:nvSpPr>
        <p:spPr>
          <a:xfrm>
            <a:off x="5024485" y="3364347"/>
            <a:ext cx="1730274" cy="461665"/>
          </a:xfrm>
          <a:prstGeom prst="rect">
            <a:avLst/>
          </a:prstGeom>
          <a:noFill/>
        </p:spPr>
        <p:txBody>
          <a:bodyPr wrap="square" rtlCol="0">
            <a:spAutoFit/>
          </a:bodyPr>
          <a:lstStyle/>
          <a:p>
            <a:r>
              <a:rPr lang="en-US" sz="800" b="1" dirty="0"/>
              <a:t>CH plastic capsule, 175 micron thickness with 10</a:t>
            </a:r>
            <a:r>
              <a:rPr lang="en-US" sz="800" b="1" baseline="30000" dirty="0"/>
              <a:t>16</a:t>
            </a:r>
            <a:r>
              <a:rPr lang="en-US" sz="800" b="1" dirty="0"/>
              <a:t> atoms of depleted uranium.</a:t>
            </a:r>
          </a:p>
        </p:txBody>
      </p:sp>
      <p:sp>
        <p:nvSpPr>
          <p:cNvPr id="3" name="Rectangle 2">
            <a:extLst>
              <a:ext uri="{FF2B5EF4-FFF2-40B4-BE49-F238E27FC236}">
                <a16:creationId xmlns:a16="http://schemas.microsoft.com/office/drawing/2014/main" id="{48645FB0-2080-43BC-985A-07E0F1F4A0F1}"/>
              </a:ext>
            </a:extLst>
          </p:cNvPr>
          <p:cNvSpPr/>
          <p:nvPr/>
        </p:nvSpPr>
        <p:spPr>
          <a:xfrm>
            <a:off x="2245977" y="5455918"/>
            <a:ext cx="2471702" cy="276999"/>
          </a:xfrm>
          <a:prstGeom prst="rect">
            <a:avLst/>
          </a:prstGeom>
        </p:spPr>
        <p:txBody>
          <a:bodyPr wrap="square">
            <a:spAutoFit/>
          </a:bodyPr>
          <a:lstStyle/>
          <a:p>
            <a:pPr marL="228600" indent="-228600">
              <a:buFont typeface="+mj-lt"/>
              <a:buAutoNum type="arabicPeriod"/>
            </a:pPr>
            <a:r>
              <a:rPr lang="en-US" sz="600" b="1" dirty="0"/>
              <a:t>Normalized </a:t>
            </a:r>
            <a:r>
              <a:rPr lang="en-US" sz="600" b="1" baseline="30000" dirty="0"/>
              <a:t>137,138,139</a:t>
            </a:r>
            <a:r>
              <a:rPr lang="en-US" sz="600" b="1" dirty="0"/>
              <a:t>Xe and </a:t>
            </a:r>
            <a:r>
              <a:rPr lang="en-US" sz="600" b="1" baseline="30000" dirty="0"/>
              <a:t>87,88</a:t>
            </a:r>
            <a:r>
              <a:rPr lang="en-US" sz="600" b="1" dirty="0"/>
              <a:t>Kr per 10</a:t>
            </a:r>
            <a:r>
              <a:rPr lang="en-US" sz="600" b="1" baseline="30000" dirty="0"/>
              <a:t>15</a:t>
            </a:r>
            <a:r>
              <a:rPr lang="en-US" sz="600" b="1" dirty="0"/>
              <a:t> neutrons</a:t>
            </a:r>
          </a:p>
          <a:p>
            <a:pPr marL="228600" indent="-228600">
              <a:buFont typeface="+mj-lt"/>
              <a:buAutoNum type="arabicPeriod"/>
            </a:pPr>
            <a:r>
              <a:rPr lang="en-US" sz="600" b="1" dirty="0"/>
              <a:t>Normalized </a:t>
            </a:r>
            <a:r>
              <a:rPr lang="en-US" sz="600" b="1" baseline="30000" dirty="0"/>
              <a:t>97</a:t>
            </a:r>
            <a:r>
              <a:rPr lang="en-US" sz="600" b="1" dirty="0"/>
              <a:t>Zr (90-315) atoms/cm</a:t>
            </a:r>
            <a:r>
              <a:rPr lang="en-US" sz="600" b="1" baseline="30000" dirty="0"/>
              <a:t>2</a:t>
            </a:r>
            <a:r>
              <a:rPr lang="en-US" sz="600" b="1" dirty="0"/>
              <a:t> per 10</a:t>
            </a:r>
            <a:r>
              <a:rPr lang="en-US" sz="600" b="1" baseline="30000" dirty="0"/>
              <a:t>15</a:t>
            </a:r>
            <a:r>
              <a:rPr lang="en-US" sz="600" b="1" dirty="0"/>
              <a:t> neutrons</a:t>
            </a:r>
          </a:p>
        </p:txBody>
      </p:sp>
      <p:graphicFrame>
        <p:nvGraphicFramePr>
          <p:cNvPr id="26" name="Table 25">
            <a:extLst>
              <a:ext uri="{FF2B5EF4-FFF2-40B4-BE49-F238E27FC236}">
                <a16:creationId xmlns:a16="http://schemas.microsoft.com/office/drawing/2014/main" id="{C484A60B-7D55-42D4-B542-E0A47ECFD241}"/>
              </a:ext>
            </a:extLst>
          </p:cNvPr>
          <p:cNvGraphicFramePr>
            <a:graphicFrameLocks noGrp="1"/>
          </p:cNvGraphicFramePr>
          <p:nvPr>
            <p:extLst>
              <p:ext uri="{D42A27DB-BD31-4B8C-83A1-F6EECF244321}">
                <p14:modId xmlns:p14="http://schemas.microsoft.com/office/powerpoint/2010/main" val="485409579"/>
              </p:ext>
            </p:extLst>
          </p:nvPr>
        </p:nvGraphicFramePr>
        <p:xfrm>
          <a:off x="5095299" y="3901169"/>
          <a:ext cx="3663463" cy="1880882"/>
        </p:xfrm>
        <a:graphic>
          <a:graphicData uri="http://schemas.openxmlformats.org/drawingml/2006/table">
            <a:tbl>
              <a:tblPr/>
              <a:tblGrid>
                <a:gridCol w="2087153">
                  <a:extLst>
                    <a:ext uri="{9D8B030D-6E8A-4147-A177-3AD203B41FA5}">
                      <a16:colId xmlns:a16="http://schemas.microsoft.com/office/drawing/2014/main" val="4169409531"/>
                    </a:ext>
                  </a:extLst>
                </a:gridCol>
                <a:gridCol w="788155">
                  <a:extLst>
                    <a:ext uri="{9D8B030D-6E8A-4147-A177-3AD203B41FA5}">
                      <a16:colId xmlns:a16="http://schemas.microsoft.com/office/drawing/2014/main" val="1909011346"/>
                    </a:ext>
                  </a:extLst>
                </a:gridCol>
                <a:gridCol w="788155">
                  <a:extLst>
                    <a:ext uri="{9D8B030D-6E8A-4147-A177-3AD203B41FA5}">
                      <a16:colId xmlns:a16="http://schemas.microsoft.com/office/drawing/2014/main" val="3797816847"/>
                    </a:ext>
                  </a:extLst>
                </a:gridCol>
              </a:tblGrid>
              <a:tr h="364282">
                <a:tc>
                  <a:txBody>
                    <a:bodyPr/>
                    <a:lstStyle/>
                    <a:p>
                      <a:pPr algn="l" rtl="0" fontAlgn="ctr"/>
                      <a:r>
                        <a:rPr lang="en-US" sz="1050" b="1" i="0" u="none" strike="noStrike" dirty="0">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050" b="1" i="0" u="none" strike="noStrike">
                          <a:solidFill>
                            <a:srgbClr val="000000"/>
                          </a:solidFill>
                          <a:effectLst/>
                          <a:latin typeface="Calibri" panose="020F0502020204030204" pitchFamily="34" charset="0"/>
                        </a:rPr>
                        <a:t>capsule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050" b="1" i="0" u="none" strike="noStrike" dirty="0">
                          <a:solidFill>
                            <a:srgbClr val="000000"/>
                          </a:solidFill>
                          <a:effectLst/>
                          <a:latin typeface="Calibri" panose="020F0502020204030204" pitchFamily="34" charset="0"/>
                        </a:rPr>
                        <a:t>hohlraum</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215595">
                <a:tc>
                  <a:txBody>
                    <a:bodyPr/>
                    <a:lstStyle/>
                    <a:p>
                      <a:pPr algn="r" rtl="0" fontAlgn="ctr"/>
                      <a:r>
                        <a:rPr lang="en-US" sz="1050" b="0" i="0" u="none" strike="noStrike">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0.1</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0.5</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215595">
                <a:tc>
                  <a:txBody>
                    <a:bodyPr/>
                    <a:lstStyle/>
                    <a:p>
                      <a:pPr algn="r" rtl="0" fontAlgn="ctr"/>
                      <a:r>
                        <a:rPr lang="en-US" sz="1050" b="0" i="0" u="none" strike="noStrike">
                          <a:solidFill>
                            <a:srgbClr val="000000"/>
                          </a:solidFill>
                          <a:effectLst/>
                          <a:latin typeface="Calibri" panose="020F0502020204030204" pitchFamily="34" charset="0"/>
                        </a:rPr>
                        <a:t>sample area (cm</a:t>
                      </a:r>
                      <a:r>
                        <a:rPr lang="en-US" sz="1050" b="0" i="0" u="none" strike="noStrike" baseline="30000">
                          <a:solidFill>
                            <a:srgbClr val="000000"/>
                          </a:solidFill>
                          <a:effectLst/>
                          <a:latin typeface="Calibri" panose="020F0502020204030204" pitchFamily="34" charset="0"/>
                        </a:rPr>
                        <a:t>2</a:t>
                      </a:r>
                      <a:r>
                        <a:rPr lang="en-US" sz="1050" b="0" i="0" u="none" strike="noStrike">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endParaRPr lang="en-US" sz="1050" b="0" i="0" u="none" strike="noStrike">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1050" b="0" i="0" u="none" strike="noStrike">
                          <a:solidFill>
                            <a:srgbClr val="000000"/>
                          </a:solidFill>
                          <a:effectLst/>
                          <a:latin typeface="Calibri" panose="020F0502020204030204" pitchFamily="34" charset="0"/>
                        </a:rPr>
                        <a:t>0.05</a:t>
                      </a:r>
                    </a:p>
                  </a:txBody>
                  <a:tcPr marL="5583" marR="5583" marT="5583" marB="0" anchor="ctr">
                    <a:lnL>
                      <a:noFill/>
                    </a:lnL>
                    <a:lnR>
                      <a:noFill/>
                    </a:lnR>
                    <a:lnT>
                      <a:noFill/>
                    </a:lnT>
                    <a:lnB>
                      <a:noFill/>
                    </a:lnB>
                  </a:tcPr>
                </a:tc>
                <a:extLst>
                  <a:ext uri="{0D108BD9-81ED-4DB2-BD59-A6C34878D82A}">
                    <a16:rowId xmlns:a16="http://schemas.microsoft.com/office/drawing/2014/main" val="1389244705"/>
                  </a:ext>
                </a:extLst>
              </a:tr>
              <a:tr h="215595">
                <a:tc>
                  <a:txBody>
                    <a:bodyPr/>
                    <a:lstStyle/>
                    <a:p>
                      <a:pPr algn="r" rtl="0" fontAlgn="ctr"/>
                      <a:r>
                        <a:rPr lang="en-US" sz="1050" b="0" i="0" u="none" strike="noStrike">
                          <a:solidFill>
                            <a:srgbClr val="000000"/>
                          </a:solidFill>
                          <a:effectLst/>
                          <a:latin typeface="Calibri" panose="020F0502020204030204" pitchFamily="34" charset="0"/>
                        </a:rPr>
                        <a:t>sample depth</a:t>
                      </a:r>
                    </a:p>
                  </a:txBody>
                  <a:tcPr marL="5583" marR="5583" marT="5583" marB="0" anchor="ctr">
                    <a:lnL>
                      <a:noFill/>
                    </a:lnL>
                    <a:lnR>
                      <a:noFill/>
                    </a:lnR>
                    <a:lnT>
                      <a:noFill/>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 </a:t>
                      </a:r>
                    </a:p>
                  </a:txBody>
                  <a:tcPr marL="5583" marR="5583" marT="5583" marB="0" anchor="ctr">
                    <a:lnL>
                      <a:noFill/>
                    </a:lnL>
                    <a:lnR>
                      <a:noFill/>
                    </a:lnR>
                    <a:lnT>
                      <a:noFill/>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0.05</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215595">
                <a:tc>
                  <a:txBody>
                    <a:bodyPr/>
                    <a:lstStyle/>
                    <a:p>
                      <a:pPr algn="r" rtl="0" fontAlgn="ctr"/>
                      <a:r>
                        <a:rPr lang="en-US" sz="1050" b="0" i="0" u="none" strike="noStrike">
                          <a:solidFill>
                            <a:srgbClr val="000000"/>
                          </a:solidFill>
                          <a:effectLst/>
                          <a:latin typeface="Calibri" panose="020F0502020204030204" pitchFamily="34" charset="0"/>
                        </a:rPr>
                        <a:t>solid angle (msr)</a:t>
                      </a:r>
                    </a:p>
                  </a:txBody>
                  <a:tcPr marL="5583" marR="5583" marT="5583" marB="0" anchor="ctr">
                    <a:lnL>
                      <a:noFill/>
                    </a:lnL>
                    <a:lnR>
                      <a:noFill/>
                    </a:lnR>
                    <a:lnT>
                      <a:noFill/>
                    </a:lnT>
                    <a:lnB>
                      <a:noFill/>
                    </a:lnB>
                  </a:tcPr>
                </a:tc>
                <a:tc>
                  <a:txBody>
                    <a:bodyPr/>
                    <a:lstStyle/>
                    <a:p>
                      <a:pPr algn="ctr" rtl="0" fontAlgn="ctr"/>
                      <a:endParaRPr lang="en-US" sz="105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1050" b="0" i="0" u="none" strike="noStrike">
                          <a:solidFill>
                            <a:srgbClr val="000000"/>
                          </a:solidFill>
                          <a:effectLst/>
                          <a:latin typeface="Calibri" panose="020F0502020204030204" pitchFamily="34" charset="0"/>
                        </a:rPr>
                        <a:t>200</a:t>
                      </a:r>
                    </a:p>
                  </a:txBody>
                  <a:tcPr marL="5583" marR="5583" marT="5583" marB="0" anchor="ctr">
                    <a:lnL>
                      <a:noFill/>
                    </a:lnL>
                    <a:lnR>
                      <a:noFill/>
                    </a:lnR>
                    <a:lnT>
                      <a:noFill/>
                    </a:lnT>
                    <a:lnB>
                      <a:noFill/>
                    </a:lnB>
                  </a:tcPr>
                </a:tc>
                <a:extLst>
                  <a:ext uri="{0D108BD9-81ED-4DB2-BD59-A6C34878D82A}">
                    <a16:rowId xmlns:a16="http://schemas.microsoft.com/office/drawing/2014/main" val="4219869789"/>
                  </a:ext>
                </a:extLst>
              </a:tr>
              <a:tr h="215595">
                <a:tc>
                  <a:txBody>
                    <a:bodyPr/>
                    <a:lstStyle/>
                    <a:p>
                      <a:pPr algn="r" rtl="0" fontAlgn="ctr"/>
                      <a:r>
                        <a:rPr lang="en-US" sz="1050" b="0" i="0" u="none" strike="noStrike">
                          <a:solidFill>
                            <a:srgbClr val="000000"/>
                          </a:solidFill>
                          <a:effectLst/>
                          <a:latin typeface="Calibri" panose="020F0502020204030204" pitchFamily="34" charset="0"/>
                        </a:rPr>
                        <a:t>volume</a:t>
                      </a:r>
                    </a:p>
                  </a:txBody>
                  <a:tcPr marL="5583" marR="5583" marT="5583" marB="0" anchor="ctr">
                    <a:lnL>
                      <a:noFill/>
                    </a:lnL>
                    <a:lnR>
                      <a:noFill/>
                    </a:lnR>
                    <a:lnT>
                      <a:noFill/>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 </a:t>
                      </a:r>
                    </a:p>
                  </a:txBody>
                  <a:tcPr marL="5583" marR="5583" marT="5583" marB="0" anchor="ctr">
                    <a:lnL>
                      <a:noFill/>
                    </a:lnL>
                    <a:lnR>
                      <a:noFill/>
                    </a:lnR>
                    <a:lnT>
                      <a:noFill/>
                    </a:lnT>
                    <a:lnB>
                      <a:noFill/>
                    </a:lnB>
                    <a:solidFill>
                      <a:srgbClr val="E7E7E7"/>
                    </a:solidFill>
                  </a:tcPr>
                </a:tc>
                <a:tc>
                  <a:txBody>
                    <a:bodyPr/>
                    <a:lstStyle/>
                    <a:p>
                      <a:pPr algn="ctr" rtl="0" fontAlgn="ctr"/>
                      <a:r>
                        <a:rPr lang="en-US" sz="1050" b="0" i="0" u="none" strike="noStrike">
                          <a:solidFill>
                            <a:srgbClr val="000000"/>
                          </a:solidFill>
                          <a:effectLst/>
                          <a:latin typeface="Calibri" panose="020F0502020204030204" pitchFamily="34" charset="0"/>
                        </a:rPr>
                        <a:t>0.0025</a:t>
                      </a:r>
                    </a:p>
                  </a:txBody>
                  <a:tcPr marL="5583" marR="5583" marT="5583"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215595">
                <a:tc>
                  <a:txBody>
                    <a:bodyPr/>
                    <a:lstStyle/>
                    <a:p>
                      <a:pPr algn="r" rtl="0" fontAlgn="ctr"/>
                      <a:r>
                        <a:rPr lang="en-US" sz="1050" b="0" i="0" u="none" strike="noStrike" dirty="0">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algn="ctr" rtl="0" fontAlgn="ctr"/>
                      <a:r>
                        <a:rPr lang="en-US" sz="1050" b="0" i="0" u="none" strike="noStrike" dirty="0">
                          <a:solidFill>
                            <a:srgbClr val="000000"/>
                          </a:solidFill>
                          <a:effectLst/>
                          <a:latin typeface="Calibri" panose="020F0502020204030204" pitchFamily="34" charset="0"/>
                        </a:rPr>
                        <a:t>4.0 x 10</a:t>
                      </a:r>
                      <a:r>
                        <a:rPr lang="en-US" sz="1050" b="0" i="0" u="none" strike="noStrike" baseline="30000" dirty="0">
                          <a:solidFill>
                            <a:srgbClr val="000000"/>
                          </a:solidFill>
                          <a:effectLst/>
                          <a:latin typeface="Calibri" panose="020F0502020204030204" pitchFamily="34" charset="0"/>
                        </a:rPr>
                        <a:t>14</a:t>
                      </a:r>
                    </a:p>
                  </a:txBody>
                  <a:tcPr marL="5583" marR="5583" marT="5583" marB="0" anchor="ctr">
                    <a:lnL>
                      <a:noFill/>
                    </a:lnL>
                    <a:lnR>
                      <a:noFill/>
                    </a:lnR>
                    <a:lnT>
                      <a:noFill/>
                    </a:lnT>
                    <a:lnB>
                      <a:noFill/>
                    </a:lnB>
                  </a:tcPr>
                </a:tc>
                <a:tc>
                  <a:txBody>
                    <a:bodyPr/>
                    <a:lstStyle/>
                    <a:p>
                      <a:pPr algn="ctr" rtl="0" fontAlgn="ctr"/>
                      <a:r>
                        <a:rPr lang="en-US" sz="1050" b="0" i="0" u="none" strike="noStrike" dirty="0">
                          <a:solidFill>
                            <a:srgbClr val="000000"/>
                          </a:solidFill>
                          <a:effectLst/>
                          <a:latin typeface="Calibri" panose="020F0502020204030204" pitchFamily="34" charset="0"/>
                        </a:rPr>
                        <a:t>1.7 x 10</a:t>
                      </a:r>
                      <a:r>
                        <a:rPr lang="en-US" sz="1050" b="0" i="0" u="none" strike="noStrike" baseline="30000" dirty="0">
                          <a:solidFill>
                            <a:srgbClr val="000000"/>
                          </a:solidFill>
                          <a:effectLst/>
                          <a:latin typeface="Calibri" panose="020F0502020204030204" pitchFamily="34" charset="0"/>
                        </a:rPr>
                        <a:t>16</a:t>
                      </a:r>
                      <a:endParaRPr lang="en-US" sz="105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extLst>
                  <a:ext uri="{0D108BD9-81ED-4DB2-BD59-A6C34878D82A}">
                    <a16:rowId xmlns:a16="http://schemas.microsoft.com/office/drawing/2014/main" val="3653677308"/>
                  </a:ext>
                </a:extLst>
              </a:tr>
              <a:tr h="223030">
                <a:tc>
                  <a:txBody>
                    <a:bodyPr/>
                    <a:lstStyle/>
                    <a:p>
                      <a:pPr algn="r" rtl="0" fontAlgn="ctr"/>
                      <a:r>
                        <a:rPr lang="en-US" sz="1050" b="0" i="0" u="none" strike="noStrike" dirty="0">
                          <a:solidFill>
                            <a:srgbClr val="000000"/>
                          </a:solidFill>
                          <a:effectLst/>
                          <a:latin typeface="Calibri" panose="020F0502020204030204" pitchFamily="34" charset="0"/>
                        </a:rPr>
                        <a:t>max fluence (n/cm</a:t>
                      </a:r>
                      <a:r>
                        <a:rPr lang="en-US" sz="1050" b="0" i="0" u="none" strike="noStrike" baseline="30000" dirty="0">
                          <a:solidFill>
                            <a:srgbClr val="000000"/>
                          </a:solidFill>
                          <a:effectLst/>
                          <a:latin typeface="Calibri" panose="020F0502020204030204" pitchFamily="34" charset="0"/>
                        </a:rPr>
                        <a:t>2</a:t>
                      </a:r>
                      <a:r>
                        <a:rPr lang="en-US" sz="105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050" b="0" i="0" u="none" strike="noStrike" dirty="0">
                          <a:solidFill>
                            <a:srgbClr val="000000"/>
                          </a:solidFill>
                          <a:effectLst/>
                          <a:latin typeface="Calibri" panose="020F0502020204030204" pitchFamily="34" charset="0"/>
                        </a:rPr>
                        <a:t>3.2 x 10</a:t>
                      </a:r>
                      <a:r>
                        <a:rPr lang="en-US" sz="1050" b="0" i="0" u="none" strike="noStrike" baseline="30000" dirty="0">
                          <a:solidFill>
                            <a:srgbClr val="000000"/>
                          </a:solidFill>
                          <a:effectLst/>
                          <a:latin typeface="Calibri" panose="020F0502020204030204" pitchFamily="34" charset="0"/>
                        </a:rPr>
                        <a:t>15</a:t>
                      </a:r>
                      <a:endParaRPr lang="en-US" sz="105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1050" b="0" i="0" u="none" strike="noStrike" dirty="0">
                          <a:solidFill>
                            <a:srgbClr val="000000"/>
                          </a:solidFill>
                          <a:effectLst/>
                          <a:latin typeface="Calibri" panose="020F0502020204030204" pitchFamily="34" charset="0"/>
                        </a:rPr>
                        <a:t>5.4 x 10</a:t>
                      </a:r>
                      <a:r>
                        <a:rPr lang="en-US" sz="1050" b="0" i="0" u="none" strike="noStrike" baseline="30000" dirty="0">
                          <a:solidFill>
                            <a:srgbClr val="000000"/>
                          </a:solidFill>
                          <a:effectLst/>
                          <a:latin typeface="Calibri" panose="020F0502020204030204" pitchFamily="34" charset="0"/>
                        </a:rPr>
                        <a:t>15</a:t>
                      </a:r>
                      <a:endParaRPr lang="en-US" sz="105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spTree>
    <p:extLst>
      <p:ext uri="{BB962C8B-B14F-4D97-AF65-F5344CB8AC3E}">
        <p14:creationId xmlns:p14="http://schemas.microsoft.com/office/powerpoint/2010/main" val="2254684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solidFill>
                  <a:schemeClr val="bg1">
                    <a:lumMod val="65000"/>
                  </a:schemeClr>
                </a:solidFill>
              </a:rPr>
              <a:t>Abstract</a:t>
            </a:r>
          </a:p>
          <a:p>
            <a:pPr marL="571500" indent="-514350">
              <a:buFont typeface="+mj-lt"/>
              <a:buAutoNum type="arabicPeriod"/>
            </a:pPr>
            <a:r>
              <a:rPr lang="en-US" dirty="0">
                <a:solidFill>
                  <a:schemeClr val="bg1">
                    <a:lumMod val="65000"/>
                  </a:schemeClr>
                </a:solidFill>
              </a:rPr>
              <a:t>NIF overview</a:t>
            </a:r>
          </a:p>
          <a:p>
            <a:pPr marL="914400" lvl="1" indent="-514350">
              <a:buFont typeface="+mj-lt"/>
              <a:buAutoNum type="alphaUcPeriod"/>
            </a:pPr>
            <a:r>
              <a:rPr lang="en-US" dirty="0">
                <a:solidFill>
                  <a:schemeClr val="bg1">
                    <a:lumMod val="65000"/>
                  </a:schemeClr>
                </a:solidFill>
              </a:rPr>
              <a:t>Using the NIF as a neutron source</a:t>
            </a:r>
          </a:p>
          <a:p>
            <a:pPr marL="914400" lvl="1" indent="-514350">
              <a:buFont typeface="+mj-lt"/>
              <a:buAutoNum type="alphaUcPeriod"/>
            </a:pPr>
            <a:r>
              <a:rPr lang="en-US" dirty="0">
                <a:solidFill>
                  <a:schemeClr val="bg1">
                    <a:lumMod val="65000"/>
                  </a:schemeClr>
                </a:solidFill>
              </a:rPr>
              <a:t>Practical consideration for the user</a:t>
            </a:r>
          </a:p>
          <a:p>
            <a:pPr marL="914400" lvl="1" indent="-514350">
              <a:buFont typeface="+mj-lt"/>
              <a:buAutoNum type="alphaUcPeriod"/>
            </a:pPr>
            <a:r>
              <a:rPr lang="en-US" dirty="0">
                <a:solidFill>
                  <a:schemeClr val="bg1">
                    <a:lumMod val="65000"/>
                  </a:schemeClr>
                </a:solidFill>
              </a:rPr>
              <a:t>Fusion spectra available</a:t>
            </a:r>
          </a:p>
          <a:p>
            <a:pPr marL="571500" indent="-514350">
              <a:buFont typeface="+mj-lt"/>
              <a:buAutoNum type="arabicPeriod"/>
            </a:pPr>
            <a:r>
              <a:rPr lang="en-US" dirty="0">
                <a:solidFill>
                  <a:schemeClr val="bg1">
                    <a:lumMod val="65000"/>
                  </a:schemeClr>
                </a:solidFill>
              </a:rPr>
              <a:t>NIF neutron sources</a:t>
            </a:r>
          </a:p>
          <a:p>
            <a:pPr marL="914400" lvl="1" indent="-514350">
              <a:buFont typeface="+mj-lt"/>
              <a:buAutoNum type="alphaUcPeriod"/>
            </a:pPr>
            <a:r>
              <a:rPr lang="en-US" dirty="0">
                <a:solidFill>
                  <a:schemeClr val="bg1">
                    <a:lumMod val="65000"/>
                  </a:schemeClr>
                </a:solidFill>
              </a:rPr>
              <a:t>Polar direct drive</a:t>
            </a:r>
          </a:p>
          <a:p>
            <a:pPr marL="1085850" lvl="2" indent="-514350">
              <a:buFont typeface="+mj-lt"/>
              <a:buAutoNum type="romanLcPeriod"/>
            </a:pPr>
            <a:r>
              <a:rPr lang="en-US" dirty="0">
                <a:solidFill>
                  <a:schemeClr val="bg1">
                    <a:lumMod val="65000"/>
                  </a:schemeClr>
                </a:solidFill>
              </a:rPr>
              <a:t>CH PDXP</a:t>
            </a:r>
          </a:p>
          <a:p>
            <a:pPr marL="1085850" lvl="2" indent="-514350">
              <a:buFont typeface="+mj-lt"/>
              <a:buAutoNum type="romanLcPeriod"/>
            </a:pPr>
            <a:r>
              <a:rPr lang="en-US" dirty="0">
                <a:solidFill>
                  <a:schemeClr val="bg1">
                    <a:lumMod val="65000"/>
                  </a:schemeClr>
                </a:solidFill>
              </a:rPr>
              <a:t>SiO</a:t>
            </a:r>
            <a:r>
              <a:rPr lang="en-US" baseline="-25000" dirty="0">
                <a:solidFill>
                  <a:schemeClr val="bg1">
                    <a:lumMod val="65000"/>
                  </a:schemeClr>
                </a:solidFill>
              </a:rPr>
              <a:t>2</a:t>
            </a:r>
            <a:r>
              <a:rPr lang="en-US" dirty="0">
                <a:solidFill>
                  <a:schemeClr val="bg1">
                    <a:lumMod val="65000"/>
                  </a:schemeClr>
                </a:solidFill>
              </a:rPr>
              <a:t> DDEP</a:t>
            </a:r>
          </a:p>
          <a:p>
            <a:pPr marL="914400" lvl="1" indent="-514350">
              <a:buFont typeface="+mj-lt"/>
              <a:buAutoNum type="alphaUcPeriod"/>
            </a:pPr>
            <a:r>
              <a:rPr lang="en-US" dirty="0">
                <a:solidFill>
                  <a:schemeClr val="bg1">
                    <a:lumMod val="65000"/>
                  </a:schemeClr>
                </a:solidFill>
              </a:rPr>
              <a:t>Indirect drive</a:t>
            </a:r>
          </a:p>
          <a:p>
            <a:pPr marL="1085850" lvl="2" indent="-514350">
              <a:buFont typeface="+mj-lt"/>
              <a:buAutoNum type="romanLcPeriod"/>
            </a:pPr>
            <a:r>
              <a:rPr lang="en-US" dirty="0">
                <a:solidFill>
                  <a:schemeClr val="bg1">
                    <a:lumMod val="65000"/>
                  </a:schemeClr>
                </a:solidFill>
              </a:rPr>
              <a:t>ICF cryogenic layered</a:t>
            </a:r>
          </a:p>
          <a:p>
            <a:pPr marL="1085850" lvl="2" indent="-514350">
              <a:buFont typeface="+mj-lt"/>
              <a:buAutoNum type="romanLcPeriod"/>
            </a:pPr>
            <a:r>
              <a:rPr lang="en-US" dirty="0">
                <a:solidFill>
                  <a:schemeClr val="bg1">
                    <a:lumMod val="65000"/>
                  </a:schemeClr>
                </a:solidFill>
              </a:rPr>
              <a:t>DT gas Symcaps</a:t>
            </a:r>
          </a:p>
          <a:p>
            <a:pPr marL="1085850" lvl="2" indent="-514350">
              <a:buFont typeface="+mj-lt"/>
              <a:buAutoNum type="romanLcPeriod"/>
            </a:pPr>
            <a:r>
              <a:rPr lang="en-US" dirty="0">
                <a:solidFill>
                  <a:schemeClr val="bg1">
                    <a:lumMod val="65000"/>
                  </a:schemeClr>
                </a:solidFill>
              </a:rPr>
              <a:t>IDEP</a:t>
            </a:r>
          </a:p>
          <a:p>
            <a:pPr marL="914400" lvl="1" indent="-514350">
              <a:buFont typeface="+mj-lt"/>
              <a:buAutoNum type="alphaUcPeriod"/>
            </a:pPr>
            <a:r>
              <a:rPr lang="en-US" dirty="0">
                <a:solidFill>
                  <a:schemeClr val="bg1">
                    <a:lumMod val="65000"/>
                  </a:schemeClr>
                </a:solidFill>
              </a:rPr>
              <a:t>Summary table</a:t>
            </a:r>
          </a:p>
          <a:p>
            <a:pPr marL="571500" indent="-514350">
              <a:buFont typeface="+mj-lt"/>
              <a:buAutoNum type="arabicPeriod"/>
            </a:pPr>
            <a:r>
              <a:rPr lang="en-US" dirty="0">
                <a:solidFill>
                  <a:schemeClr val="bg1">
                    <a:lumMod val="65000"/>
                  </a:schemeClr>
                </a:solidFill>
              </a:rPr>
              <a:t>Experimental Platforms</a:t>
            </a:r>
          </a:p>
          <a:p>
            <a:pPr marL="914400" lvl="1" indent="-514350">
              <a:buFont typeface="+mj-lt"/>
              <a:buAutoNum type="alphaUcPeriod"/>
            </a:pPr>
            <a:r>
              <a:rPr lang="en-US" dirty="0">
                <a:solidFill>
                  <a:schemeClr val="bg1">
                    <a:lumMod val="65000"/>
                  </a:schemeClr>
                </a:solidFill>
              </a:rPr>
              <a:t>Exterior flange mounted and reentrant well</a:t>
            </a:r>
          </a:p>
          <a:p>
            <a:pPr marL="914400" lvl="1" indent="-514350">
              <a:buFont typeface="+mj-lt"/>
              <a:buAutoNum type="alphaUcPeriod"/>
            </a:pPr>
            <a:r>
              <a:rPr lang="en-US" dirty="0">
                <a:solidFill>
                  <a:schemeClr val="bg1">
                    <a:lumMod val="65000"/>
                  </a:schemeClr>
                </a:solidFill>
              </a:rPr>
              <a:t>Snout-mounted auxiliary positions</a:t>
            </a:r>
          </a:p>
          <a:p>
            <a:pPr marL="914400" lvl="1" indent="-514350">
              <a:buFont typeface="+mj-lt"/>
              <a:buAutoNum type="alphaUcPeriod"/>
            </a:pPr>
            <a:r>
              <a:rPr lang="en-US" dirty="0">
                <a:solidFill>
                  <a:schemeClr val="bg1">
                    <a:lumMod val="65000"/>
                  </a:schemeClr>
                </a:solidFill>
              </a:rPr>
              <a:t>Dynamic load packages</a:t>
            </a:r>
          </a:p>
          <a:p>
            <a:pPr marL="914400" lvl="1" indent="-514350">
              <a:buFont typeface="+mj-lt"/>
              <a:buAutoNum type="alphaUcPeriod"/>
            </a:pPr>
            <a:r>
              <a:rPr lang="en-US" dirty="0">
                <a:solidFill>
                  <a:schemeClr val="bg1">
                    <a:lumMod val="65000"/>
                  </a:schemeClr>
                </a:solidFill>
              </a:rPr>
              <a:t>Hohlraum</a:t>
            </a:r>
          </a:p>
          <a:p>
            <a:pPr marL="914400" lvl="1" indent="-514350">
              <a:buFont typeface="+mj-lt"/>
              <a:buAutoNum type="alphaUcPeriod"/>
            </a:pPr>
            <a:r>
              <a:rPr lang="en-US" dirty="0">
                <a:solidFill>
                  <a:schemeClr val="bg1">
                    <a:lumMod val="65000"/>
                  </a:schemeClr>
                </a:solidFill>
              </a:rPr>
              <a:t>Capsule</a:t>
            </a:r>
          </a:p>
          <a:p>
            <a:pPr marL="571500" indent="-514350">
              <a:buFont typeface="+mj-lt"/>
              <a:buAutoNum type="arabicPeriod"/>
            </a:pPr>
            <a:r>
              <a:rPr lang="en-US" dirty="0"/>
              <a:t>Neutron Source and Experimental Platform Development</a:t>
            </a:r>
          </a:p>
          <a:p>
            <a:pPr marL="914400" lvl="1" indent="-514350">
              <a:buFont typeface="+mj-lt"/>
              <a:buAutoNum type="alphaUcPeriod"/>
            </a:pPr>
            <a:r>
              <a:rPr lang="en-US" dirty="0"/>
              <a:t>Capsule microinjection doping</a:t>
            </a:r>
          </a:p>
          <a:p>
            <a:pPr marL="914400" lvl="1" indent="-514350">
              <a:buFont typeface="+mj-lt"/>
              <a:buAutoNum type="alphaUcPeriod"/>
            </a:pPr>
            <a:r>
              <a:rPr lang="en-US" dirty="0"/>
              <a:t>Neutron source development: yield enhancements</a:t>
            </a:r>
          </a:p>
          <a:p>
            <a:pPr marL="914400" lvl="1" indent="-514350">
              <a:buFont typeface="+mj-lt"/>
              <a:buAutoNum type="alphaUcPeriod"/>
            </a:pPr>
            <a:r>
              <a:rPr lang="en-US" dirty="0"/>
              <a:t>Experimental support ring and reduced source standoff</a:t>
            </a:r>
          </a:p>
          <a:p>
            <a:pPr marL="571500" indent="-514350">
              <a:buFont typeface="+mj-lt"/>
              <a:buAutoNum type="arabicPeriod"/>
            </a:pPr>
            <a:r>
              <a:rPr lang="en-US" dirty="0">
                <a:solidFill>
                  <a:schemeClr val="bg1">
                    <a:lumMod val="65000"/>
                  </a:schemeClr>
                </a:solidFill>
              </a:rPr>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3581041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077BC9-7DDF-452A-BBB9-D9404D136A5D}"/>
              </a:ext>
            </a:extLst>
          </p:cNvPr>
          <p:cNvSpPr>
            <a:spLocks noGrp="1"/>
          </p:cNvSpPr>
          <p:nvPr>
            <p:ph type="title"/>
          </p:nvPr>
        </p:nvSpPr>
        <p:spPr/>
        <p:txBody>
          <a:bodyPr/>
          <a:lstStyle/>
          <a:p>
            <a:r>
              <a:rPr lang="en-US" dirty="0"/>
              <a:t>Developmental Platforms:</a:t>
            </a:r>
            <a:br>
              <a:rPr lang="en-US" dirty="0"/>
            </a:br>
            <a:r>
              <a:rPr lang="en-US" dirty="0"/>
              <a:t>Capsule Microinjection Doping</a:t>
            </a:r>
          </a:p>
        </p:txBody>
      </p:sp>
      <p:sp>
        <p:nvSpPr>
          <p:cNvPr id="9" name="Content Placeholder 1">
            <a:extLst>
              <a:ext uri="{FF2B5EF4-FFF2-40B4-BE49-F238E27FC236}">
                <a16:creationId xmlns:a16="http://schemas.microsoft.com/office/drawing/2014/main" id="{B2C7311F-3683-4E0A-8D65-6B0FA8D45466}"/>
              </a:ext>
            </a:extLst>
          </p:cNvPr>
          <p:cNvSpPr>
            <a:spLocks noGrp="1"/>
          </p:cNvSpPr>
          <p:nvPr>
            <p:ph idx="1"/>
          </p:nvPr>
        </p:nvSpPr>
        <p:spPr>
          <a:xfrm>
            <a:off x="714375" y="1364398"/>
            <a:ext cx="7821345" cy="4751357"/>
          </a:xfrm>
        </p:spPr>
        <p:txBody>
          <a:bodyPr>
            <a:normAutofit/>
          </a:bodyPr>
          <a:lstStyle/>
          <a:p>
            <a:r>
              <a:rPr lang="en-US" sz="2000" b="1" dirty="0">
                <a:latin typeface="+mn-lt"/>
              </a:rPr>
              <a:t>Goal: Add 10</a:t>
            </a:r>
            <a:r>
              <a:rPr lang="en-US" sz="2000" b="1" baseline="30000" dirty="0">
                <a:latin typeface="+mn-lt"/>
              </a:rPr>
              <a:t>16</a:t>
            </a:r>
            <a:r>
              <a:rPr lang="en-US" sz="2000" b="1" dirty="0">
                <a:latin typeface="+mn-lt"/>
              </a:rPr>
              <a:t> radioactive atoms to the inner surface of a capsule</a:t>
            </a:r>
          </a:p>
          <a:p>
            <a:pPr lvl="1"/>
            <a:r>
              <a:rPr lang="en-US" b="1" dirty="0">
                <a:latin typeface="+mn-lt"/>
              </a:rPr>
              <a:t>More efficient and faster than sputtering or ion implantation; allows the use of radionuclides as dopant atoms </a:t>
            </a:r>
          </a:p>
          <a:p>
            <a:pPr lvl="1"/>
            <a:r>
              <a:rPr lang="en-US" b="1" dirty="0">
                <a:latin typeface="+mn-lt"/>
              </a:rPr>
              <a:t>Prevents issues related to outer surface roughness</a:t>
            </a:r>
          </a:p>
          <a:p>
            <a:r>
              <a:rPr lang="en-US" sz="2000" b="1" dirty="0">
                <a:latin typeface="+mn-lt"/>
              </a:rPr>
              <a:t>Investigating direct surface coating with metal oxide aerogels (analogous to established foam doping methods)</a:t>
            </a:r>
          </a:p>
          <a:p>
            <a:endParaRPr lang="en-US" sz="2000" b="1" dirty="0">
              <a:latin typeface="+mn-lt"/>
            </a:endParaRPr>
          </a:p>
          <a:p>
            <a:endParaRPr lang="en-US" sz="2000" b="1" dirty="0">
              <a:latin typeface="+mn-lt"/>
            </a:endParaRPr>
          </a:p>
        </p:txBody>
      </p:sp>
      <p:pic>
        <p:nvPicPr>
          <p:cNvPr id="16" name="Picture 2" descr="C:\Users\shaughnessy2\AppData\Local\Microsoft\Windows\Temporary Internet Files\Content.Outlook\V5CYDCN6\6CH427-02_1$2.tif">
            <a:extLst>
              <a:ext uri="{FF2B5EF4-FFF2-40B4-BE49-F238E27FC236}">
                <a16:creationId xmlns:a16="http://schemas.microsoft.com/office/drawing/2014/main" id="{FE2FC906-9383-45D2-86C9-F38FC5A63F7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855768" y="4352583"/>
            <a:ext cx="2239185" cy="15744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F27E1CA-545A-4860-AF61-7BA659E9499E}"/>
              </a:ext>
            </a:extLst>
          </p:cNvPr>
          <p:cNvSpPr txBox="1"/>
          <p:nvPr/>
        </p:nvSpPr>
        <p:spPr>
          <a:xfrm>
            <a:off x="6877092" y="5190676"/>
            <a:ext cx="2159392" cy="553998"/>
          </a:xfrm>
          <a:prstGeom prst="rect">
            <a:avLst/>
          </a:prstGeom>
          <a:noFill/>
        </p:spPr>
        <p:txBody>
          <a:bodyPr wrap="square" rtlCol="0">
            <a:spAutoFit/>
          </a:bodyPr>
          <a:lstStyle/>
          <a:p>
            <a:pPr algn="r"/>
            <a:r>
              <a:rPr lang="en-US" sz="1500" dirty="0">
                <a:solidFill>
                  <a:prstClr val="black"/>
                </a:solidFill>
              </a:rPr>
              <a:t>Aerogel layer inside capsule (before drying)</a:t>
            </a:r>
          </a:p>
        </p:txBody>
      </p:sp>
      <p:sp>
        <p:nvSpPr>
          <p:cNvPr id="21" name="TextBox 20">
            <a:extLst>
              <a:ext uri="{FF2B5EF4-FFF2-40B4-BE49-F238E27FC236}">
                <a16:creationId xmlns:a16="http://schemas.microsoft.com/office/drawing/2014/main" id="{53C9330A-05A9-48AC-AC8F-4465F138A54C}"/>
              </a:ext>
            </a:extLst>
          </p:cNvPr>
          <p:cNvSpPr txBox="1"/>
          <p:nvPr/>
        </p:nvSpPr>
        <p:spPr>
          <a:xfrm>
            <a:off x="508144" y="4735698"/>
            <a:ext cx="1684795" cy="698461"/>
          </a:xfrm>
          <a:prstGeom prst="rect">
            <a:avLst/>
          </a:prstGeom>
          <a:noFill/>
        </p:spPr>
        <p:txBody>
          <a:bodyPr wrap="square" rtlCol="0">
            <a:spAutoFit/>
          </a:bodyPr>
          <a:lstStyle/>
          <a:p>
            <a:r>
              <a:rPr lang="en-US" sz="1313" dirty="0">
                <a:solidFill>
                  <a:prstClr val="black"/>
                </a:solidFill>
              </a:rPr>
              <a:t>Micro injector adding material through fill tube hole</a:t>
            </a:r>
          </a:p>
        </p:txBody>
      </p:sp>
      <p:cxnSp>
        <p:nvCxnSpPr>
          <p:cNvPr id="22" name="Straight Arrow Connector 21">
            <a:extLst>
              <a:ext uri="{FF2B5EF4-FFF2-40B4-BE49-F238E27FC236}">
                <a16:creationId xmlns:a16="http://schemas.microsoft.com/office/drawing/2014/main" id="{74EDFC59-8106-4350-B547-03A5986241AA}"/>
              </a:ext>
            </a:extLst>
          </p:cNvPr>
          <p:cNvCxnSpPr>
            <a:cxnSpLocks/>
          </p:cNvCxnSpPr>
          <p:nvPr/>
        </p:nvCxnSpPr>
        <p:spPr>
          <a:xfrm flipH="1" flipV="1">
            <a:off x="6446755" y="5226448"/>
            <a:ext cx="748493" cy="112663"/>
          </a:xfrm>
          <a:prstGeom prst="straightConnector1">
            <a:avLst/>
          </a:prstGeom>
          <a:ln w="28575"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3" name="Picture 6">
            <a:extLst>
              <a:ext uri="{FF2B5EF4-FFF2-40B4-BE49-F238E27FC236}">
                <a16:creationId xmlns:a16="http://schemas.microsoft.com/office/drawing/2014/main" id="{2344DD7A-A70D-41F9-BEB5-1B75EDAB7872}"/>
              </a:ext>
            </a:extLst>
          </p:cNvPr>
          <p:cNvPicPr>
            <a:picLocks noChangeAspect="1"/>
          </p:cNvPicPr>
          <p:nvPr/>
        </p:nvPicPr>
        <p:blipFill rotWithShape="1">
          <a:blip r:embed="rId3">
            <a:extLst>
              <a:ext uri="{28A0092B-C50C-407E-A947-70E740481C1C}">
                <a14:useLocalDpi xmlns:a14="http://schemas.microsoft.com/office/drawing/2010/main" val="0"/>
              </a:ext>
            </a:extLst>
          </a:blip>
          <a:srcRect l="50164"/>
          <a:stretch/>
        </p:blipFill>
        <p:spPr bwMode="auto">
          <a:xfrm>
            <a:off x="2167344" y="4333093"/>
            <a:ext cx="2187660" cy="1613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Arrow Connector 11">
            <a:extLst>
              <a:ext uri="{FF2B5EF4-FFF2-40B4-BE49-F238E27FC236}">
                <a16:creationId xmlns:a16="http://schemas.microsoft.com/office/drawing/2014/main" id="{3AA26E5B-C052-4059-A2FF-A4AE51BAD280}"/>
              </a:ext>
            </a:extLst>
          </p:cNvPr>
          <p:cNvCxnSpPr>
            <a:cxnSpLocks/>
          </p:cNvCxnSpPr>
          <p:nvPr/>
        </p:nvCxnSpPr>
        <p:spPr>
          <a:xfrm flipV="1">
            <a:off x="1851306" y="4388422"/>
            <a:ext cx="997313" cy="533399"/>
          </a:xfrm>
          <a:prstGeom prst="straightConnector1">
            <a:avLst/>
          </a:prstGeom>
          <a:ln w="28575" cmpd="sng">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55208354-3262-42A8-9733-199A806753DF}"/>
              </a:ext>
            </a:extLst>
          </p:cNvPr>
          <p:cNvSpPr txBox="1"/>
          <p:nvPr/>
        </p:nvSpPr>
        <p:spPr>
          <a:xfrm>
            <a:off x="4855768" y="5945125"/>
            <a:ext cx="3916750" cy="369332"/>
          </a:xfrm>
          <a:prstGeom prst="rect">
            <a:avLst/>
          </a:prstGeom>
          <a:noFill/>
        </p:spPr>
        <p:txBody>
          <a:bodyPr wrap="square" rtlCol="0">
            <a:spAutoFit/>
          </a:bodyPr>
          <a:lstStyle/>
          <a:p>
            <a:pPr algn="r"/>
            <a:r>
              <a:rPr lang="en-US" dirty="0"/>
              <a:t>John Despotopulos</a:t>
            </a:r>
          </a:p>
        </p:txBody>
      </p:sp>
    </p:spTree>
    <p:extLst>
      <p:ext uri="{BB962C8B-B14F-4D97-AF65-F5344CB8AC3E}">
        <p14:creationId xmlns:p14="http://schemas.microsoft.com/office/powerpoint/2010/main" val="1025576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0F35B-102D-42F0-B3AB-E310CE2A9D44}"/>
              </a:ext>
            </a:extLst>
          </p:cNvPr>
          <p:cNvSpPr>
            <a:spLocks noGrp="1"/>
          </p:cNvSpPr>
          <p:nvPr>
            <p:ph type="title"/>
          </p:nvPr>
        </p:nvSpPr>
        <p:spPr/>
        <p:txBody>
          <a:bodyPr/>
          <a:lstStyle/>
          <a:p>
            <a:r>
              <a:rPr lang="en-US" sz="2400" dirty="0"/>
              <a:t>Neutron Source development: HYDRA calculates the combined environment target is a better source of both neutrons and x-rays than a bare capsule.</a:t>
            </a:r>
          </a:p>
        </p:txBody>
      </p:sp>
      <p:sp>
        <p:nvSpPr>
          <p:cNvPr id="3" name="Content Placeholder 2">
            <a:extLst>
              <a:ext uri="{FF2B5EF4-FFF2-40B4-BE49-F238E27FC236}">
                <a16:creationId xmlns:a16="http://schemas.microsoft.com/office/drawing/2014/main" id="{2551F07A-DD25-4828-87CC-7D10F2BD0A06}"/>
              </a:ext>
            </a:extLst>
          </p:cNvPr>
          <p:cNvSpPr>
            <a:spLocks noGrp="1"/>
          </p:cNvSpPr>
          <p:nvPr>
            <p:ph idx="1"/>
          </p:nvPr>
        </p:nvSpPr>
        <p:spPr>
          <a:xfrm>
            <a:off x="424956" y="3052739"/>
            <a:ext cx="3968496" cy="3082338"/>
          </a:xfrm>
        </p:spPr>
        <p:txBody>
          <a:bodyPr>
            <a:normAutofit lnSpcReduction="10000"/>
          </a:bodyPr>
          <a:lstStyle/>
          <a:p>
            <a:r>
              <a:rPr lang="en-US" dirty="0"/>
              <a:t>As a neutron source, a spherical metal foam shell on a capsule driven by a 2 ns square pulse is calculated to better than a bare capsule.</a:t>
            </a:r>
          </a:p>
          <a:p>
            <a:r>
              <a:rPr lang="en-US" dirty="0"/>
              <a:t>This combines two well-established target fabrication techniques.</a:t>
            </a:r>
          </a:p>
        </p:txBody>
      </p:sp>
      <p:graphicFrame>
        <p:nvGraphicFramePr>
          <p:cNvPr id="11" name="Table 10">
            <a:extLst>
              <a:ext uri="{FF2B5EF4-FFF2-40B4-BE49-F238E27FC236}">
                <a16:creationId xmlns:a16="http://schemas.microsoft.com/office/drawing/2014/main" id="{068FC4F9-8984-455A-830B-505B5A33E3C6}"/>
              </a:ext>
            </a:extLst>
          </p:cNvPr>
          <p:cNvGraphicFramePr>
            <a:graphicFrameLocks noGrp="1"/>
          </p:cNvGraphicFramePr>
          <p:nvPr>
            <p:extLst>
              <p:ext uri="{D42A27DB-BD31-4B8C-83A1-F6EECF244321}">
                <p14:modId xmlns:p14="http://schemas.microsoft.com/office/powerpoint/2010/main" val="1358082703"/>
              </p:ext>
            </p:extLst>
          </p:nvPr>
        </p:nvGraphicFramePr>
        <p:xfrm>
          <a:off x="5279046" y="4709314"/>
          <a:ext cx="3204307" cy="1584960"/>
        </p:xfrm>
        <a:graphic>
          <a:graphicData uri="http://schemas.openxmlformats.org/drawingml/2006/table">
            <a:tbl>
              <a:tblPr firstRow="1" bandRow="1">
                <a:tableStyleId>{5C22544A-7EE6-4342-B048-85BDC9FD1C3A}</a:tableStyleId>
              </a:tblPr>
              <a:tblGrid>
                <a:gridCol w="942984">
                  <a:extLst>
                    <a:ext uri="{9D8B030D-6E8A-4147-A177-3AD203B41FA5}">
                      <a16:colId xmlns:a16="http://schemas.microsoft.com/office/drawing/2014/main" val="1216003001"/>
                    </a:ext>
                  </a:extLst>
                </a:gridCol>
                <a:gridCol w="659169">
                  <a:extLst>
                    <a:ext uri="{9D8B030D-6E8A-4147-A177-3AD203B41FA5}">
                      <a16:colId xmlns:a16="http://schemas.microsoft.com/office/drawing/2014/main" val="3305885621"/>
                    </a:ext>
                  </a:extLst>
                </a:gridCol>
                <a:gridCol w="801077">
                  <a:extLst>
                    <a:ext uri="{9D8B030D-6E8A-4147-A177-3AD203B41FA5}">
                      <a16:colId xmlns:a16="http://schemas.microsoft.com/office/drawing/2014/main" val="2752340201"/>
                    </a:ext>
                  </a:extLst>
                </a:gridCol>
                <a:gridCol w="801077">
                  <a:extLst>
                    <a:ext uri="{9D8B030D-6E8A-4147-A177-3AD203B41FA5}">
                      <a16:colId xmlns:a16="http://schemas.microsoft.com/office/drawing/2014/main" val="2155363208"/>
                    </a:ext>
                  </a:extLst>
                </a:gridCol>
              </a:tblGrid>
              <a:tr h="0">
                <a:tc rowSpan="2">
                  <a:txBody>
                    <a:bodyPr/>
                    <a:lstStyle/>
                    <a:p>
                      <a:pPr algn="ctr"/>
                      <a:r>
                        <a:rPr lang="en-US" sz="700" dirty="0"/>
                        <a:t>Energy range (</a:t>
                      </a:r>
                      <a:r>
                        <a:rPr lang="en-US" sz="700" dirty="0" err="1"/>
                        <a:t>keV</a:t>
                      </a:r>
                      <a:r>
                        <a:rPr lang="en-US" sz="700" dirty="0"/>
                        <a:t>)</a:t>
                      </a:r>
                    </a:p>
                  </a:txBody>
                  <a:tcPr/>
                </a:tc>
                <a:tc gridSpan="2">
                  <a:txBody>
                    <a:bodyPr/>
                    <a:lstStyle/>
                    <a:p>
                      <a:pPr algn="ctr"/>
                      <a:r>
                        <a:rPr lang="en-US" sz="700" dirty="0"/>
                        <a:t>XRCE (%)</a:t>
                      </a:r>
                    </a:p>
                  </a:txBody>
                  <a:tcPr/>
                </a:tc>
                <a:tc hMerge="1">
                  <a:txBody>
                    <a:bodyPr/>
                    <a:lstStyle/>
                    <a:p>
                      <a:endParaRPr lang="en-US" sz="1000" dirty="0"/>
                    </a:p>
                  </a:txBody>
                  <a:tcPr/>
                </a:tc>
                <a:tc rowSpan="2">
                  <a:txBody>
                    <a:bodyPr/>
                    <a:lstStyle/>
                    <a:p>
                      <a:pPr algn="ctr"/>
                      <a:r>
                        <a:rPr lang="en-US" sz="700" dirty="0"/>
                        <a:t>Foam/bare XRCE</a:t>
                      </a:r>
                    </a:p>
                  </a:txBody>
                  <a:tcPr/>
                </a:tc>
                <a:extLst>
                  <a:ext uri="{0D108BD9-81ED-4DB2-BD59-A6C34878D82A}">
                    <a16:rowId xmlns:a16="http://schemas.microsoft.com/office/drawing/2014/main" val="442753970"/>
                  </a:ext>
                </a:extLst>
              </a:tr>
              <a:tr h="0">
                <a:tc vMerge="1">
                  <a:txBody>
                    <a:bodyPr/>
                    <a:lstStyle/>
                    <a:p>
                      <a:endParaRPr lang="en-US"/>
                    </a:p>
                  </a:txBody>
                  <a:tcPr/>
                </a:tc>
                <a:tc>
                  <a:txBody>
                    <a:bodyPr/>
                    <a:lstStyle/>
                    <a:p>
                      <a:pPr algn="ctr"/>
                      <a:r>
                        <a:rPr lang="en-US" sz="700" dirty="0"/>
                        <a:t>with foam</a:t>
                      </a:r>
                    </a:p>
                  </a:txBody>
                  <a:tcPr/>
                </a:tc>
                <a:tc>
                  <a:txBody>
                    <a:bodyPr/>
                    <a:lstStyle/>
                    <a:p>
                      <a:pPr algn="ctr"/>
                      <a:r>
                        <a:rPr lang="en-US" sz="700" dirty="0"/>
                        <a:t>bare capsule</a:t>
                      </a:r>
                    </a:p>
                  </a:txBody>
                  <a:tcPr/>
                </a:tc>
                <a:tc vMerge="1">
                  <a:txBody>
                    <a:bodyPr/>
                    <a:lstStyle/>
                    <a:p>
                      <a:pPr algn="ctr"/>
                      <a:endParaRPr lang="en-US" sz="1000" dirty="0"/>
                    </a:p>
                  </a:txBody>
                  <a:tcPr/>
                </a:tc>
                <a:extLst>
                  <a:ext uri="{0D108BD9-81ED-4DB2-BD59-A6C34878D82A}">
                    <a16:rowId xmlns:a16="http://schemas.microsoft.com/office/drawing/2014/main" val="1591094963"/>
                  </a:ext>
                </a:extLst>
              </a:tr>
              <a:tr h="0">
                <a:tc>
                  <a:txBody>
                    <a:bodyPr/>
                    <a:lstStyle/>
                    <a:p>
                      <a:pPr algn="r"/>
                      <a:r>
                        <a:rPr lang="en-US" sz="700" dirty="0"/>
                        <a:t>0-1.5</a:t>
                      </a:r>
                    </a:p>
                  </a:txBody>
                  <a:tcPr/>
                </a:tc>
                <a:tc>
                  <a:txBody>
                    <a:bodyPr/>
                    <a:lstStyle/>
                    <a:p>
                      <a:pPr algn="ctr"/>
                      <a:r>
                        <a:rPr lang="en-US" sz="700" dirty="0"/>
                        <a:t>9.5</a:t>
                      </a:r>
                    </a:p>
                  </a:txBody>
                  <a:tcPr/>
                </a:tc>
                <a:tc>
                  <a:txBody>
                    <a:bodyPr/>
                    <a:lstStyle/>
                    <a:p>
                      <a:pPr algn="ctr"/>
                      <a:r>
                        <a:rPr lang="en-US" sz="700" dirty="0"/>
                        <a:t>7.5</a:t>
                      </a:r>
                    </a:p>
                  </a:txBody>
                  <a:tcPr/>
                </a:tc>
                <a:tc>
                  <a:txBody>
                    <a:bodyPr/>
                    <a:lstStyle/>
                    <a:p>
                      <a:pPr algn="ctr"/>
                      <a:r>
                        <a:rPr lang="en-US" sz="700" dirty="0"/>
                        <a:t>1.3</a:t>
                      </a:r>
                    </a:p>
                  </a:txBody>
                  <a:tcPr/>
                </a:tc>
                <a:extLst>
                  <a:ext uri="{0D108BD9-81ED-4DB2-BD59-A6C34878D82A}">
                    <a16:rowId xmlns:a16="http://schemas.microsoft.com/office/drawing/2014/main" val="1987764573"/>
                  </a:ext>
                </a:extLst>
              </a:tr>
              <a:tr h="0">
                <a:tc>
                  <a:txBody>
                    <a:bodyPr/>
                    <a:lstStyle/>
                    <a:p>
                      <a:pPr algn="r"/>
                      <a:r>
                        <a:rPr lang="en-US" sz="700" dirty="0"/>
                        <a:t>1.5-3</a:t>
                      </a:r>
                    </a:p>
                  </a:txBody>
                  <a:tcPr/>
                </a:tc>
                <a:tc>
                  <a:txBody>
                    <a:bodyPr/>
                    <a:lstStyle/>
                    <a:p>
                      <a:pPr algn="ctr"/>
                      <a:r>
                        <a:rPr lang="en-US" sz="700" dirty="0"/>
                        <a:t>3.9</a:t>
                      </a:r>
                    </a:p>
                  </a:txBody>
                  <a:tcPr/>
                </a:tc>
                <a:tc>
                  <a:txBody>
                    <a:bodyPr/>
                    <a:lstStyle/>
                    <a:p>
                      <a:pPr algn="ctr"/>
                      <a:r>
                        <a:rPr lang="en-US" sz="700" dirty="0"/>
                        <a:t>2.7</a:t>
                      </a:r>
                    </a:p>
                  </a:txBody>
                  <a:tcPr/>
                </a:tc>
                <a:tc>
                  <a:txBody>
                    <a:bodyPr/>
                    <a:lstStyle/>
                    <a:p>
                      <a:pPr algn="ctr"/>
                      <a:r>
                        <a:rPr lang="en-US" sz="700" dirty="0"/>
                        <a:t>1.4</a:t>
                      </a:r>
                    </a:p>
                  </a:txBody>
                  <a:tcPr/>
                </a:tc>
                <a:extLst>
                  <a:ext uri="{0D108BD9-81ED-4DB2-BD59-A6C34878D82A}">
                    <a16:rowId xmlns:a16="http://schemas.microsoft.com/office/drawing/2014/main" val="555601935"/>
                  </a:ext>
                </a:extLst>
              </a:tr>
              <a:tr h="0">
                <a:tc>
                  <a:txBody>
                    <a:bodyPr/>
                    <a:lstStyle/>
                    <a:p>
                      <a:pPr algn="r"/>
                      <a:r>
                        <a:rPr lang="en-US" sz="700" dirty="0"/>
                        <a:t>3-7</a:t>
                      </a:r>
                    </a:p>
                  </a:txBody>
                  <a:tcPr/>
                </a:tc>
                <a:tc>
                  <a:txBody>
                    <a:bodyPr/>
                    <a:lstStyle/>
                    <a:p>
                      <a:pPr algn="ctr"/>
                      <a:r>
                        <a:rPr lang="en-US" sz="700" dirty="0"/>
                        <a:t>9.2</a:t>
                      </a:r>
                    </a:p>
                  </a:txBody>
                  <a:tcPr/>
                </a:tc>
                <a:tc>
                  <a:txBody>
                    <a:bodyPr/>
                    <a:lstStyle/>
                    <a:p>
                      <a:pPr algn="ctr"/>
                      <a:r>
                        <a:rPr lang="en-US" sz="700" dirty="0"/>
                        <a:t>0.95</a:t>
                      </a:r>
                    </a:p>
                  </a:txBody>
                  <a:tcPr/>
                </a:tc>
                <a:tc>
                  <a:txBody>
                    <a:bodyPr/>
                    <a:lstStyle/>
                    <a:p>
                      <a:pPr algn="ctr"/>
                      <a:r>
                        <a:rPr lang="en-US" sz="700" dirty="0"/>
                        <a:t>9.7</a:t>
                      </a:r>
                    </a:p>
                  </a:txBody>
                  <a:tcPr/>
                </a:tc>
                <a:extLst>
                  <a:ext uri="{0D108BD9-81ED-4DB2-BD59-A6C34878D82A}">
                    <a16:rowId xmlns:a16="http://schemas.microsoft.com/office/drawing/2014/main" val="2849619026"/>
                  </a:ext>
                </a:extLst>
              </a:tr>
              <a:tr h="0">
                <a:tc>
                  <a:txBody>
                    <a:bodyPr/>
                    <a:lstStyle/>
                    <a:p>
                      <a:pPr algn="r"/>
                      <a:r>
                        <a:rPr lang="en-US" sz="700" dirty="0"/>
                        <a:t>7-10</a:t>
                      </a:r>
                    </a:p>
                  </a:txBody>
                  <a:tcPr/>
                </a:tc>
                <a:tc>
                  <a:txBody>
                    <a:bodyPr/>
                    <a:lstStyle/>
                    <a:p>
                      <a:pPr algn="ctr"/>
                      <a:r>
                        <a:rPr lang="en-US" sz="700" dirty="0"/>
                        <a:t>0.27</a:t>
                      </a:r>
                    </a:p>
                  </a:txBody>
                  <a:tcPr/>
                </a:tc>
                <a:tc>
                  <a:txBody>
                    <a:bodyPr/>
                    <a:lstStyle/>
                    <a:p>
                      <a:pPr algn="ctr"/>
                      <a:r>
                        <a:rPr lang="en-US" sz="700" dirty="0"/>
                        <a:t>0.09</a:t>
                      </a:r>
                    </a:p>
                  </a:txBody>
                  <a:tcPr/>
                </a:tc>
                <a:tc>
                  <a:txBody>
                    <a:bodyPr/>
                    <a:lstStyle/>
                    <a:p>
                      <a:pPr algn="ctr"/>
                      <a:r>
                        <a:rPr lang="en-US" sz="700" dirty="0"/>
                        <a:t>3.0</a:t>
                      </a:r>
                    </a:p>
                  </a:txBody>
                  <a:tcPr/>
                </a:tc>
                <a:extLst>
                  <a:ext uri="{0D108BD9-81ED-4DB2-BD59-A6C34878D82A}">
                    <a16:rowId xmlns:a16="http://schemas.microsoft.com/office/drawing/2014/main" val="1461524964"/>
                  </a:ext>
                </a:extLst>
              </a:tr>
              <a:tr h="0">
                <a:tc>
                  <a:txBody>
                    <a:bodyPr/>
                    <a:lstStyle/>
                    <a:p>
                      <a:pPr algn="r"/>
                      <a:r>
                        <a:rPr lang="en-US" sz="700" dirty="0"/>
                        <a:t>10-250</a:t>
                      </a:r>
                    </a:p>
                  </a:txBody>
                  <a:tcPr/>
                </a:tc>
                <a:tc>
                  <a:txBody>
                    <a:bodyPr/>
                    <a:lstStyle/>
                    <a:p>
                      <a:pPr algn="ctr"/>
                      <a:r>
                        <a:rPr lang="en-US" sz="700" dirty="0"/>
                        <a:t>0.93</a:t>
                      </a:r>
                    </a:p>
                  </a:txBody>
                  <a:tcPr/>
                </a:tc>
                <a:tc>
                  <a:txBody>
                    <a:bodyPr/>
                    <a:lstStyle/>
                    <a:p>
                      <a:pPr algn="ctr"/>
                      <a:r>
                        <a:rPr lang="en-US" sz="700" dirty="0"/>
                        <a:t>0.05</a:t>
                      </a:r>
                    </a:p>
                  </a:txBody>
                  <a:tcPr/>
                </a:tc>
                <a:tc>
                  <a:txBody>
                    <a:bodyPr/>
                    <a:lstStyle/>
                    <a:p>
                      <a:pPr algn="ctr"/>
                      <a:r>
                        <a:rPr lang="en-US" sz="700" dirty="0"/>
                        <a:t>18.6</a:t>
                      </a:r>
                    </a:p>
                  </a:txBody>
                  <a:tcPr/>
                </a:tc>
                <a:extLst>
                  <a:ext uri="{0D108BD9-81ED-4DB2-BD59-A6C34878D82A}">
                    <a16:rowId xmlns:a16="http://schemas.microsoft.com/office/drawing/2014/main" val="3002507857"/>
                  </a:ext>
                </a:extLst>
              </a:tr>
              <a:tr h="0">
                <a:tc>
                  <a:txBody>
                    <a:bodyPr/>
                    <a:lstStyle/>
                    <a:p>
                      <a:pPr algn="r"/>
                      <a:r>
                        <a:rPr lang="en-US" sz="700" b="1" dirty="0"/>
                        <a:t>0-250</a:t>
                      </a:r>
                    </a:p>
                  </a:txBody>
                  <a:tcPr/>
                </a:tc>
                <a:tc>
                  <a:txBody>
                    <a:bodyPr/>
                    <a:lstStyle/>
                    <a:p>
                      <a:pPr algn="ctr"/>
                      <a:r>
                        <a:rPr lang="en-US" sz="700" b="1" dirty="0"/>
                        <a:t>24.4</a:t>
                      </a:r>
                    </a:p>
                  </a:txBody>
                  <a:tcPr/>
                </a:tc>
                <a:tc>
                  <a:txBody>
                    <a:bodyPr/>
                    <a:lstStyle/>
                    <a:p>
                      <a:pPr algn="ctr"/>
                      <a:r>
                        <a:rPr lang="en-US" sz="700" b="1" dirty="0"/>
                        <a:t>11.6</a:t>
                      </a:r>
                    </a:p>
                  </a:txBody>
                  <a:tcPr/>
                </a:tc>
                <a:tc>
                  <a:txBody>
                    <a:bodyPr/>
                    <a:lstStyle/>
                    <a:p>
                      <a:pPr algn="ctr"/>
                      <a:r>
                        <a:rPr lang="en-US" sz="700" b="1" dirty="0"/>
                        <a:t>2.1</a:t>
                      </a:r>
                    </a:p>
                  </a:txBody>
                  <a:tcPr/>
                </a:tc>
                <a:extLst>
                  <a:ext uri="{0D108BD9-81ED-4DB2-BD59-A6C34878D82A}">
                    <a16:rowId xmlns:a16="http://schemas.microsoft.com/office/drawing/2014/main" val="48955312"/>
                  </a:ext>
                </a:extLst>
              </a:tr>
            </a:tbl>
          </a:graphicData>
        </a:graphic>
      </p:graphicFrame>
      <p:pic>
        <p:nvPicPr>
          <p:cNvPr id="18" name="Picture 17">
            <a:extLst>
              <a:ext uri="{FF2B5EF4-FFF2-40B4-BE49-F238E27FC236}">
                <a16:creationId xmlns:a16="http://schemas.microsoft.com/office/drawing/2014/main" id="{3D57EFDC-BB30-45B0-9D93-C91661D00FDE}"/>
              </a:ext>
            </a:extLst>
          </p:cNvPr>
          <p:cNvPicPr>
            <a:picLocks noChangeAspect="1"/>
          </p:cNvPicPr>
          <p:nvPr/>
        </p:nvPicPr>
        <p:blipFill rotWithShape="1">
          <a:blip r:embed="rId2"/>
          <a:srcRect l="61638" t="24102" b="31027"/>
          <a:stretch/>
        </p:blipFill>
        <p:spPr>
          <a:xfrm>
            <a:off x="849289" y="1539054"/>
            <a:ext cx="1473011" cy="1292219"/>
          </a:xfrm>
          <a:prstGeom prst="rect">
            <a:avLst/>
          </a:prstGeom>
        </p:spPr>
      </p:pic>
      <p:sp>
        <p:nvSpPr>
          <p:cNvPr id="19" name="TextBox 18">
            <a:extLst>
              <a:ext uri="{FF2B5EF4-FFF2-40B4-BE49-F238E27FC236}">
                <a16:creationId xmlns:a16="http://schemas.microsoft.com/office/drawing/2014/main" id="{FD91D601-45CB-4B4A-9CDC-E4E4FEBA852E}"/>
              </a:ext>
            </a:extLst>
          </p:cNvPr>
          <p:cNvSpPr txBox="1"/>
          <p:nvPr/>
        </p:nvSpPr>
        <p:spPr>
          <a:xfrm>
            <a:off x="754575" y="2636009"/>
            <a:ext cx="1695548" cy="215444"/>
          </a:xfrm>
          <a:prstGeom prst="rect">
            <a:avLst/>
          </a:prstGeom>
          <a:noFill/>
        </p:spPr>
        <p:txBody>
          <a:bodyPr wrap="square" rtlCol="0">
            <a:spAutoFit/>
          </a:bodyPr>
          <a:lstStyle/>
          <a:p>
            <a:r>
              <a:rPr lang="en-US" sz="800" dirty="0"/>
              <a:t>2.9 mm GDP (Kelly Youngblood)</a:t>
            </a:r>
          </a:p>
        </p:txBody>
      </p:sp>
      <p:pic>
        <p:nvPicPr>
          <p:cNvPr id="20" name="Picture 19">
            <a:extLst>
              <a:ext uri="{FF2B5EF4-FFF2-40B4-BE49-F238E27FC236}">
                <a16:creationId xmlns:a16="http://schemas.microsoft.com/office/drawing/2014/main" id="{8DE72539-9BB9-4845-BFF2-5B8194A5CF74}"/>
              </a:ext>
            </a:extLst>
          </p:cNvPr>
          <p:cNvPicPr>
            <a:picLocks noChangeAspect="1"/>
          </p:cNvPicPr>
          <p:nvPr/>
        </p:nvPicPr>
        <p:blipFill rotWithShape="1">
          <a:blip r:embed="rId3">
            <a:extLst>
              <a:ext uri="{28A0092B-C50C-407E-A947-70E740481C1C}">
                <a14:useLocalDpi xmlns:a14="http://schemas.microsoft.com/office/drawing/2010/main" val="0"/>
              </a:ext>
            </a:extLst>
          </a:blip>
          <a:srcRect l="25983" t="30125" r="26266" b="1954"/>
          <a:stretch/>
        </p:blipFill>
        <p:spPr>
          <a:xfrm>
            <a:off x="2935080" y="1436688"/>
            <a:ext cx="1317310" cy="1405341"/>
          </a:xfrm>
          <a:prstGeom prst="rect">
            <a:avLst/>
          </a:prstGeom>
        </p:spPr>
      </p:pic>
      <p:sp>
        <p:nvSpPr>
          <p:cNvPr id="21" name="TextBox 20">
            <a:extLst>
              <a:ext uri="{FF2B5EF4-FFF2-40B4-BE49-F238E27FC236}">
                <a16:creationId xmlns:a16="http://schemas.microsoft.com/office/drawing/2014/main" id="{3759A261-C812-47B7-B98A-8F2734F872F4}"/>
              </a:ext>
            </a:extLst>
          </p:cNvPr>
          <p:cNvSpPr txBox="1"/>
          <p:nvPr/>
        </p:nvSpPr>
        <p:spPr>
          <a:xfrm>
            <a:off x="3026120" y="2507337"/>
            <a:ext cx="1195760" cy="338554"/>
          </a:xfrm>
          <a:prstGeom prst="rect">
            <a:avLst/>
          </a:prstGeom>
          <a:noFill/>
        </p:spPr>
        <p:txBody>
          <a:bodyPr wrap="square" rtlCol="0">
            <a:spAutoFit/>
          </a:bodyPr>
          <a:lstStyle/>
          <a:p>
            <a:r>
              <a:rPr lang="en-US" sz="800" dirty="0"/>
              <a:t>~12 mg/cc silver foam</a:t>
            </a:r>
          </a:p>
          <a:p>
            <a:r>
              <a:rPr lang="en-US" sz="800" dirty="0"/>
              <a:t>(Sergei Kucheyev)</a:t>
            </a:r>
          </a:p>
        </p:txBody>
      </p:sp>
      <p:sp>
        <p:nvSpPr>
          <p:cNvPr id="22" name="TextBox 21">
            <a:extLst>
              <a:ext uri="{FF2B5EF4-FFF2-40B4-BE49-F238E27FC236}">
                <a16:creationId xmlns:a16="http://schemas.microsoft.com/office/drawing/2014/main" id="{DF47FF28-6440-4235-B6AB-49B9F7B26412}"/>
              </a:ext>
            </a:extLst>
          </p:cNvPr>
          <p:cNvSpPr txBox="1"/>
          <p:nvPr/>
        </p:nvSpPr>
        <p:spPr>
          <a:xfrm>
            <a:off x="2409204" y="1816192"/>
            <a:ext cx="361244" cy="646331"/>
          </a:xfrm>
          <a:prstGeom prst="rect">
            <a:avLst/>
          </a:prstGeom>
          <a:noFill/>
        </p:spPr>
        <p:txBody>
          <a:bodyPr wrap="square" rtlCol="0">
            <a:spAutoFit/>
          </a:bodyPr>
          <a:lstStyle/>
          <a:p>
            <a:r>
              <a:rPr lang="en-US" sz="3600" dirty="0"/>
              <a:t>+</a:t>
            </a:r>
          </a:p>
        </p:txBody>
      </p:sp>
      <p:pic>
        <p:nvPicPr>
          <p:cNvPr id="14" name="Content Placeholder 18">
            <a:extLst>
              <a:ext uri="{FF2B5EF4-FFF2-40B4-BE49-F238E27FC236}">
                <a16:creationId xmlns:a16="http://schemas.microsoft.com/office/drawing/2014/main" id="{D8A653BA-D5C2-438F-ACA7-1C562874AFA2}"/>
              </a:ext>
            </a:extLst>
          </p:cNvPr>
          <p:cNvPicPr>
            <a:picLocks noChangeAspect="1"/>
          </p:cNvPicPr>
          <p:nvPr/>
        </p:nvPicPr>
        <p:blipFill rotWithShape="1">
          <a:blip r:embed="rId4"/>
          <a:srcRect t="19367"/>
          <a:stretch/>
        </p:blipFill>
        <p:spPr>
          <a:xfrm>
            <a:off x="4846680" y="1384508"/>
            <a:ext cx="3758953" cy="2807149"/>
          </a:xfrm>
          <a:prstGeom prst="rect">
            <a:avLst/>
          </a:prstGeom>
        </p:spPr>
      </p:pic>
      <p:sp>
        <p:nvSpPr>
          <p:cNvPr id="15" name="TextBox 14">
            <a:extLst>
              <a:ext uri="{FF2B5EF4-FFF2-40B4-BE49-F238E27FC236}">
                <a16:creationId xmlns:a16="http://schemas.microsoft.com/office/drawing/2014/main" id="{13AC58DF-485D-4B95-A9B9-035D88C16C43}"/>
              </a:ext>
            </a:extLst>
          </p:cNvPr>
          <p:cNvSpPr txBox="1"/>
          <p:nvPr/>
        </p:nvSpPr>
        <p:spPr>
          <a:xfrm>
            <a:off x="5087719" y="4055241"/>
            <a:ext cx="3586960" cy="553998"/>
          </a:xfrm>
          <a:prstGeom prst="rect">
            <a:avLst/>
          </a:prstGeom>
          <a:noFill/>
        </p:spPr>
        <p:txBody>
          <a:bodyPr wrap="square" rtlCol="0">
            <a:spAutoFit/>
          </a:bodyPr>
          <a:lstStyle/>
          <a:p>
            <a:r>
              <a:rPr lang="en-US" sz="1000" b="1" dirty="0"/>
              <a:t>Addition of a metal foam layer, as is currently fabricated for x-ray source targets, is predicted to increase neutron yield 2-3x.</a:t>
            </a:r>
          </a:p>
        </p:txBody>
      </p:sp>
    </p:spTree>
    <p:extLst>
      <p:ext uri="{BB962C8B-B14F-4D97-AF65-F5344CB8AC3E}">
        <p14:creationId xmlns:p14="http://schemas.microsoft.com/office/powerpoint/2010/main" val="942452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BC1064-D6B2-4068-A183-A44271A53687}"/>
              </a:ext>
            </a:extLst>
          </p:cNvPr>
          <p:cNvSpPr>
            <a:spLocks noGrp="1"/>
          </p:cNvSpPr>
          <p:nvPr>
            <p:ph type="title"/>
          </p:nvPr>
        </p:nvSpPr>
        <p:spPr/>
        <p:txBody>
          <a:bodyPr/>
          <a:lstStyle/>
          <a:p>
            <a:r>
              <a:rPr lang="en-US" dirty="0"/>
              <a:t>Advanced Experimental Capability: Get the user experiments closer to the neutron source.</a:t>
            </a:r>
          </a:p>
        </p:txBody>
      </p:sp>
      <p:sp>
        <p:nvSpPr>
          <p:cNvPr id="7" name="Content Placeholder 6">
            <a:extLst>
              <a:ext uri="{FF2B5EF4-FFF2-40B4-BE49-F238E27FC236}">
                <a16:creationId xmlns:a16="http://schemas.microsoft.com/office/drawing/2014/main" id="{302C035F-CD55-45E3-AD9D-7F72B486397B}"/>
              </a:ext>
            </a:extLst>
          </p:cNvPr>
          <p:cNvSpPr>
            <a:spLocks noGrp="1"/>
          </p:cNvSpPr>
          <p:nvPr>
            <p:ph idx="1"/>
          </p:nvPr>
        </p:nvSpPr>
        <p:spPr>
          <a:xfrm>
            <a:off x="465826" y="1436687"/>
            <a:ext cx="3968496" cy="3427814"/>
          </a:xfrm>
        </p:spPr>
        <p:txBody>
          <a:bodyPr>
            <a:normAutofit fontScale="70000" lnSpcReduction="20000"/>
          </a:bodyPr>
          <a:lstStyle/>
          <a:p>
            <a:r>
              <a:rPr lang="en-US" dirty="0"/>
              <a:t>A support ring added to the target assembly decreases standoff substantially.</a:t>
            </a:r>
          </a:p>
          <a:p>
            <a:r>
              <a:rPr lang="en-US" dirty="0"/>
              <a:t>Experiments positioned on the ring see 14 MeV neutron fluences 100x greater than can be achieved at any other facility.</a:t>
            </a:r>
          </a:p>
          <a:p>
            <a:r>
              <a:rPr lang="en-US" dirty="0"/>
              <a:t>An articulated sample positioner would bring the nondestructive testing capability within the cryogenic shroud clearance to within 2 cm of a layered cryogenic neutron source.</a:t>
            </a:r>
          </a:p>
        </p:txBody>
      </p:sp>
      <p:pic>
        <p:nvPicPr>
          <p:cNvPr id="8" name="Content Placeholder 3">
            <a:extLst>
              <a:ext uri="{FF2B5EF4-FFF2-40B4-BE49-F238E27FC236}">
                <a16:creationId xmlns:a16="http://schemas.microsoft.com/office/drawing/2014/main" id="{4D6E89FD-9D4B-4DD9-8314-D13CD992037A}"/>
              </a:ext>
            </a:extLst>
          </p:cNvPr>
          <p:cNvPicPr>
            <a:picLocks noGrp="1" noChangeAspect="1"/>
          </p:cNvPicPr>
          <p:nvPr>
            <p:ph idx="10"/>
          </p:nvPr>
        </p:nvPicPr>
        <p:blipFill>
          <a:blip r:embed="rId2"/>
          <a:stretch>
            <a:fillRect/>
          </a:stretch>
        </p:blipFill>
        <p:spPr>
          <a:xfrm>
            <a:off x="4302587" y="2332798"/>
            <a:ext cx="4841413" cy="2669048"/>
          </a:xfrm>
          <a:prstGeom prst="rect">
            <a:avLst/>
          </a:prstGeom>
        </p:spPr>
      </p:pic>
      <p:graphicFrame>
        <p:nvGraphicFramePr>
          <p:cNvPr id="9" name="Table 8">
            <a:extLst>
              <a:ext uri="{FF2B5EF4-FFF2-40B4-BE49-F238E27FC236}">
                <a16:creationId xmlns:a16="http://schemas.microsoft.com/office/drawing/2014/main" id="{0A94B703-7CBE-4B51-8A34-C368968389DC}"/>
              </a:ext>
            </a:extLst>
          </p:cNvPr>
          <p:cNvGraphicFramePr>
            <a:graphicFrameLocks noGrp="1"/>
          </p:cNvGraphicFramePr>
          <p:nvPr>
            <p:extLst>
              <p:ext uri="{D42A27DB-BD31-4B8C-83A1-F6EECF244321}">
                <p14:modId xmlns:p14="http://schemas.microsoft.com/office/powerpoint/2010/main" val="3432053100"/>
              </p:ext>
            </p:extLst>
          </p:nvPr>
        </p:nvGraphicFramePr>
        <p:xfrm>
          <a:off x="535355" y="4558204"/>
          <a:ext cx="4036645" cy="1412543"/>
        </p:xfrm>
        <a:graphic>
          <a:graphicData uri="http://schemas.openxmlformats.org/drawingml/2006/table">
            <a:tbl>
              <a:tblPr/>
              <a:tblGrid>
                <a:gridCol w="1280379">
                  <a:extLst>
                    <a:ext uri="{9D8B030D-6E8A-4147-A177-3AD203B41FA5}">
                      <a16:colId xmlns:a16="http://schemas.microsoft.com/office/drawing/2014/main" val="4169409531"/>
                    </a:ext>
                  </a:extLst>
                </a:gridCol>
                <a:gridCol w="969868">
                  <a:extLst>
                    <a:ext uri="{9D8B030D-6E8A-4147-A177-3AD203B41FA5}">
                      <a16:colId xmlns:a16="http://schemas.microsoft.com/office/drawing/2014/main" val="3787457346"/>
                    </a:ext>
                  </a:extLst>
                </a:gridCol>
                <a:gridCol w="959942">
                  <a:extLst>
                    <a:ext uri="{9D8B030D-6E8A-4147-A177-3AD203B41FA5}">
                      <a16:colId xmlns:a16="http://schemas.microsoft.com/office/drawing/2014/main" val="3882707471"/>
                    </a:ext>
                  </a:extLst>
                </a:gridCol>
                <a:gridCol w="826456">
                  <a:extLst>
                    <a:ext uri="{9D8B030D-6E8A-4147-A177-3AD203B41FA5}">
                      <a16:colId xmlns:a16="http://schemas.microsoft.com/office/drawing/2014/main" val="3349913987"/>
                    </a:ext>
                  </a:extLst>
                </a:gridCol>
              </a:tblGrid>
              <a:tr h="273576">
                <a:tc>
                  <a:txBody>
                    <a:bodyPr/>
                    <a:lstStyle/>
                    <a:p>
                      <a:pPr algn="l" rtl="0" fontAlgn="ctr"/>
                      <a:r>
                        <a:rPr lang="en-US" sz="800" b="1" i="0" u="none" strike="noStrike" dirty="0">
                          <a:solidFill>
                            <a:srgbClr val="000000"/>
                          </a:solidFill>
                          <a:effectLst/>
                          <a:latin typeface="Calibri" panose="020F0502020204030204" pitchFamily="34" charset="0"/>
                        </a:rPr>
                        <a:t> </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Calibri" panose="020F0502020204030204" pitchFamily="34" charset="0"/>
                        </a:rPr>
                        <a:t>support ring</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Calibri" panose="020F0502020204030204" pitchFamily="34" charset="0"/>
                        </a:rPr>
                        <a:t>support ring with improved source</a:t>
                      </a:r>
                    </a:p>
                  </a:txBody>
                  <a:tcPr marL="5583" marR="5583" marT="5583"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800" b="1" i="0" u="none" strike="noStrike" dirty="0">
                          <a:solidFill>
                            <a:srgbClr val="000000"/>
                          </a:solidFill>
                          <a:effectLst/>
                          <a:latin typeface="Calibri" panose="020F0502020204030204" pitchFamily="34" charset="0"/>
                        </a:rPr>
                        <a:t>articulated positioner</a:t>
                      </a:r>
                    </a:p>
                  </a:txBody>
                  <a:tcPr marL="6350" marR="6350" marT="635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2847454"/>
                  </a:ext>
                </a:extLst>
              </a:tr>
              <a:tr h="161912">
                <a:tc>
                  <a:txBody>
                    <a:bodyPr/>
                    <a:lstStyle/>
                    <a:p>
                      <a:pPr algn="r" rtl="0" fontAlgn="ctr"/>
                      <a:r>
                        <a:rPr lang="en-US" sz="800" b="0" i="0" u="none" strike="noStrike">
                          <a:solidFill>
                            <a:srgbClr val="000000"/>
                          </a:solidFill>
                          <a:effectLst/>
                          <a:latin typeface="Calibri" panose="020F0502020204030204" pitchFamily="34" charset="0"/>
                        </a:rPr>
                        <a:t>distance from TCC (cm)</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1</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1</a:t>
                      </a:r>
                    </a:p>
                  </a:txBody>
                  <a:tcPr marL="5583" marR="5583" marT="5583"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2</a:t>
                      </a:r>
                    </a:p>
                  </a:txBody>
                  <a:tcPr marL="6350" marR="6350" marT="6350" marB="0" anchor="ctr">
                    <a:lnL>
                      <a:noFill/>
                    </a:lnL>
                    <a:lnR>
                      <a:noFill/>
                    </a:lnR>
                    <a:lnT w="12700" cap="flat" cmpd="sng" algn="ctr">
                      <a:solidFill>
                        <a:srgbClr val="000000"/>
                      </a:solidFill>
                      <a:prstDash val="solid"/>
                      <a:round/>
                      <a:headEnd type="none" w="med" len="med"/>
                      <a:tailEnd type="none" w="med" len="med"/>
                    </a:lnT>
                    <a:lnB>
                      <a:noFill/>
                    </a:lnB>
                    <a:solidFill>
                      <a:srgbClr val="E7E7E7"/>
                    </a:solidFill>
                  </a:tcPr>
                </a:tc>
                <a:extLst>
                  <a:ext uri="{0D108BD9-81ED-4DB2-BD59-A6C34878D82A}">
                    <a16:rowId xmlns:a16="http://schemas.microsoft.com/office/drawing/2014/main" val="143098098"/>
                  </a:ext>
                </a:extLst>
              </a:tr>
              <a:tr h="161912">
                <a:tc>
                  <a:txBody>
                    <a:bodyPr/>
                    <a:lstStyle/>
                    <a:p>
                      <a:pPr algn="r" rtl="0" fontAlgn="ctr"/>
                      <a:r>
                        <a:rPr lang="en-US" sz="800" b="0" i="0" u="none" strike="noStrike">
                          <a:solidFill>
                            <a:srgbClr val="000000"/>
                          </a:solidFill>
                          <a:effectLst/>
                          <a:latin typeface="Calibri" panose="020F0502020204030204" pitchFamily="34" charset="0"/>
                        </a:rPr>
                        <a:t>sample area (cm</a:t>
                      </a:r>
                      <a:r>
                        <a:rPr lang="en-US" sz="800" b="0" i="0" u="none" strike="noStrike" baseline="30000">
                          <a:solidFill>
                            <a:srgbClr val="000000"/>
                          </a:solidFill>
                          <a:effectLst/>
                          <a:latin typeface="Calibri" panose="020F0502020204030204" pitchFamily="34" charset="0"/>
                        </a:rPr>
                        <a:t>2</a:t>
                      </a:r>
                      <a:r>
                        <a:rPr lang="en-US" sz="800" b="0" i="0" u="none" strike="noStrike">
                          <a:solidFill>
                            <a:srgbClr val="000000"/>
                          </a:solidFill>
                          <a:effectLst/>
                          <a:latin typeface="Calibri" panose="020F0502020204030204" pitchFamily="34" charset="0"/>
                        </a:rPr>
                        <a:t>)</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3</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3</a:t>
                      </a:r>
                    </a:p>
                  </a:txBody>
                  <a:tcPr marL="5583" marR="5583" marT="5583"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Calibri" panose="020F0502020204030204" pitchFamily="34" charset="0"/>
                        </a:rPr>
                        <a:t>0.5</a:t>
                      </a:r>
                    </a:p>
                  </a:txBody>
                  <a:tcPr marL="6350" marR="6350" marT="6350" marB="0" anchor="ctr">
                    <a:lnL>
                      <a:noFill/>
                    </a:lnL>
                    <a:lnR>
                      <a:noFill/>
                    </a:lnR>
                    <a:lnT>
                      <a:noFill/>
                    </a:lnT>
                    <a:lnB>
                      <a:noFill/>
                    </a:lnB>
                  </a:tcPr>
                </a:tc>
                <a:extLst>
                  <a:ext uri="{0D108BD9-81ED-4DB2-BD59-A6C34878D82A}">
                    <a16:rowId xmlns:a16="http://schemas.microsoft.com/office/drawing/2014/main" val="1389244705"/>
                  </a:ext>
                </a:extLst>
              </a:tr>
              <a:tr h="161912">
                <a:tc>
                  <a:txBody>
                    <a:bodyPr/>
                    <a:lstStyle/>
                    <a:p>
                      <a:pPr algn="r" rtl="0" fontAlgn="ctr"/>
                      <a:r>
                        <a:rPr lang="en-US" sz="800" b="0" i="0" u="none" strike="noStrike">
                          <a:solidFill>
                            <a:srgbClr val="000000"/>
                          </a:solidFill>
                          <a:effectLst/>
                          <a:latin typeface="Calibri" panose="020F0502020204030204" pitchFamily="34" charset="0"/>
                        </a:rPr>
                        <a:t>sample depth</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0.5</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0.5</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3</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402047202"/>
                  </a:ext>
                </a:extLst>
              </a:tr>
              <a:tr h="161912">
                <a:tc>
                  <a:txBody>
                    <a:bodyPr/>
                    <a:lstStyle/>
                    <a:p>
                      <a:pPr algn="r" rtl="0" fontAlgn="ctr"/>
                      <a:r>
                        <a:rPr lang="en-US" sz="800" b="0" i="0" u="none" strike="noStrike">
                          <a:solidFill>
                            <a:srgbClr val="000000"/>
                          </a:solidFill>
                          <a:effectLst/>
                          <a:latin typeface="Calibri" panose="020F0502020204030204" pitchFamily="34" charset="0"/>
                        </a:rPr>
                        <a:t>solid angle (msr)</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3000</a:t>
                      </a:r>
                    </a:p>
                  </a:txBody>
                  <a:tcPr marL="5583" marR="5583" marT="5583" marB="0" anchor="ctr">
                    <a:lnL>
                      <a:noFill/>
                    </a:lnL>
                    <a:lnR>
                      <a:noFill/>
                    </a:lnR>
                    <a:lnT>
                      <a:noFill/>
                    </a:lnT>
                    <a:lnB>
                      <a:noFill/>
                    </a:lnB>
                  </a:tcPr>
                </a:tc>
                <a:tc>
                  <a:txBody>
                    <a:bodyPr/>
                    <a:lstStyle/>
                    <a:p>
                      <a:pPr algn="ctr" rtl="0" fontAlgn="ctr"/>
                      <a:r>
                        <a:rPr lang="en-US" sz="800" b="0" i="0" u="none" strike="noStrike">
                          <a:solidFill>
                            <a:srgbClr val="000000"/>
                          </a:solidFill>
                          <a:effectLst/>
                          <a:latin typeface="Calibri" panose="020F0502020204030204" pitchFamily="34" charset="0"/>
                        </a:rPr>
                        <a:t>3000</a:t>
                      </a:r>
                    </a:p>
                  </a:txBody>
                  <a:tcPr marL="5583" marR="5583" marT="5583"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Calibri" panose="020F0502020204030204" pitchFamily="34" charset="0"/>
                        </a:rPr>
                        <a:t>125</a:t>
                      </a:r>
                    </a:p>
                  </a:txBody>
                  <a:tcPr marL="6350" marR="6350" marT="6350" marB="0" anchor="ctr">
                    <a:lnL>
                      <a:noFill/>
                    </a:lnL>
                    <a:lnR>
                      <a:noFill/>
                    </a:lnR>
                    <a:lnT>
                      <a:noFill/>
                    </a:lnT>
                    <a:lnB>
                      <a:noFill/>
                    </a:lnB>
                  </a:tcPr>
                </a:tc>
                <a:extLst>
                  <a:ext uri="{0D108BD9-81ED-4DB2-BD59-A6C34878D82A}">
                    <a16:rowId xmlns:a16="http://schemas.microsoft.com/office/drawing/2014/main" val="4219869789"/>
                  </a:ext>
                </a:extLst>
              </a:tr>
              <a:tr h="161912">
                <a:tc>
                  <a:txBody>
                    <a:bodyPr/>
                    <a:lstStyle/>
                    <a:p>
                      <a:pPr algn="r" rtl="0" fontAlgn="ctr"/>
                      <a:r>
                        <a:rPr lang="en-US" sz="800" b="0" i="0" u="none" strike="noStrike">
                          <a:solidFill>
                            <a:srgbClr val="000000"/>
                          </a:solidFill>
                          <a:effectLst/>
                          <a:latin typeface="Calibri" panose="020F0502020204030204" pitchFamily="34" charset="0"/>
                        </a:rPr>
                        <a:t>volume</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a:solidFill>
                            <a:srgbClr val="000000"/>
                          </a:solidFill>
                          <a:effectLst/>
                          <a:latin typeface="Calibri" panose="020F0502020204030204" pitchFamily="34" charset="0"/>
                        </a:rPr>
                        <a:t>1.5</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1.5</a:t>
                      </a:r>
                    </a:p>
                  </a:txBody>
                  <a:tcPr marL="5583" marR="5583" marT="5583" marB="0" anchor="ctr">
                    <a:lnL>
                      <a:noFill/>
                    </a:lnL>
                    <a:lnR>
                      <a:noFill/>
                    </a:lnR>
                    <a:lnT>
                      <a:noFill/>
                    </a:lnT>
                    <a:lnB>
                      <a:noFill/>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1.5</a:t>
                      </a:r>
                    </a:p>
                  </a:txBody>
                  <a:tcPr marL="6350" marR="6350" marT="6350" marB="0" anchor="ctr">
                    <a:lnL>
                      <a:noFill/>
                    </a:lnL>
                    <a:lnR>
                      <a:noFill/>
                    </a:lnR>
                    <a:lnT>
                      <a:noFill/>
                    </a:lnT>
                    <a:lnB>
                      <a:noFill/>
                    </a:lnB>
                    <a:solidFill>
                      <a:srgbClr val="E7E7E7"/>
                    </a:solidFill>
                  </a:tcPr>
                </a:tc>
                <a:extLst>
                  <a:ext uri="{0D108BD9-81ED-4DB2-BD59-A6C34878D82A}">
                    <a16:rowId xmlns:a16="http://schemas.microsoft.com/office/drawing/2014/main" val="2772245544"/>
                  </a:ext>
                </a:extLst>
              </a:tr>
              <a:tr h="161912">
                <a:tc>
                  <a:txBody>
                    <a:bodyPr/>
                    <a:lstStyle/>
                    <a:p>
                      <a:pPr algn="r" rtl="0" fontAlgn="ctr"/>
                      <a:r>
                        <a:rPr lang="en-US" sz="800" b="0" i="0" u="none" strike="noStrike">
                          <a:solidFill>
                            <a:srgbClr val="000000"/>
                          </a:solidFill>
                          <a:effectLst/>
                          <a:latin typeface="Calibri" panose="020F0502020204030204" pitchFamily="34" charset="0"/>
                        </a:rPr>
                        <a:t>max DT neutron yield</a:t>
                      </a:r>
                    </a:p>
                  </a:txBody>
                  <a:tcPr marL="5583" marR="5583" marT="5583"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Calibri" panose="020F0502020204030204" pitchFamily="34" charset="0"/>
                        </a:rPr>
                        <a:t>3.7 x 10</a:t>
                      </a:r>
                      <a:r>
                        <a:rPr lang="en-US" sz="800" b="0" i="0" u="none" strike="noStrike" baseline="30000" dirty="0">
                          <a:solidFill>
                            <a:srgbClr val="000000"/>
                          </a:solidFill>
                          <a:effectLst/>
                          <a:latin typeface="Calibri" panose="020F0502020204030204" pitchFamily="34" charset="0"/>
                        </a:rPr>
                        <a:t>15</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Calibri" panose="020F0502020204030204" pitchFamily="34" charset="0"/>
                        </a:rPr>
                        <a:t>1.3 x 10</a:t>
                      </a:r>
                      <a:r>
                        <a:rPr lang="en-US" sz="800" b="0" i="0" u="none" strike="noStrike" baseline="30000" dirty="0">
                          <a:solidFill>
                            <a:srgbClr val="000000"/>
                          </a:solidFill>
                          <a:effectLst/>
                          <a:latin typeface="Calibri" panose="020F0502020204030204" pitchFamily="34" charset="0"/>
                        </a:rPr>
                        <a:t>16</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a:noFill/>
                    </a:lnB>
                  </a:tcPr>
                </a:tc>
                <a:tc>
                  <a:txBody>
                    <a:bodyPr/>
                    <a:lstStyle/>
                    <a:p>
                      <a:pPr algn="ctr" rtl="0" fontAlgn="ctr"/>
                      <a:r>
                        <a:rPr lang="en-US" sz="800" b="0" i="0" u="none" strike="noStrike" dirty="0">
                          <a:solidFill>
                            <a:srgbClr val="000000"/>
                          </a:solidFill>
                          <a:effectLst/>
                          <a:latin typeface="Calibri" panose="020F0502020204030204" pitchFamily="34" charset="0"/>
                        </a:rPr>
                        <a:t>1.8 x 10</a:t>
                      </a:r>
                      <a:r>
                        <a:rPr lang="en-US" sz="800" b="0" i="0" u="none" strike="noStrike" baseline="30000" dirty="0">
                          <a:solidFill>
                            <a:srgbClr val="000000"/>
                          </a:solidFill>
                          <a:effectLst/>
                          <a:latin typeface="Calibri" panose="020F0502020204030204" pitchFamily="34" charset="0"/>
                        </a:rPr>
                        <a:t>16</a:t>
                      </a:r>
                      <a:endParaRPr lang="en-US" sz="8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a:noFill/>
                    </a:lnB>
                  </a:tcPr>
                </a:tc>
                <a:extLst>
                  <a:ext uri="{0D108BD9-81ED-4DB2-BD59-A6C34878D82A}">
                    <a16:rowId xmlns:a16="http://schemas.microsoft.com/office/drawing/2014/main" val="3653677308"/>
                  </a:ext>
                </a:extLst>
              </a:tr>
              <a:tr h="167495">
                <a:tc>
                  <a:txBody>
                    <a:bodyPr/>
                    <a:lstStyle/>
                    <a:p>
                      <a:pPr algn="r" rtl="0" fontAlgn="ctr"/>
                      <a:r>
                        <a:rPr lang="en-US" sz="800" b="0" i="0" u="none" strike="noStrike" dirty="0">
                          <a:solidFill>
                            <a:srgbClr val="000000"/>
                          </a:solidFill>
                          <a:effectLst/>
                          <a:latin typeface="Calibri" panose="020F0502020204030204" pitchFamily="34" charset="0"/>
                        </a:rPr>
                        <a:t>max fluence (n/cm</a:t>
                      </a:r>
                      <a:r>
                        <a:rPr lang="en-US" sz="800" b="0" i="0" u="none" strike="noStrike" baseline="30000" dirty="0">
                          <a:solidFill>
                            <a:srgbClr val="000000"/>
                          </a:solidFill>
                          <a:effectLst/>
                          <a:latin typeface="Calibri" panose="020F0502020204030204" pitchFamily="34" charset="0"/>
                        </a:rPr>
                        <a:t>2</a:t>
                      </a:r>
                      <a:r>
                        <a:rPr lang="en-US" sz="800" b="0" i="0" u="none" strike="noStrike" dirty="0">
                          <a:solidFill>
                            <a:srgbClr val="000000"/>
                          </a:solidFill>
                          <a:effectLst/>
                          <a:latin typeface="Calibri" panose="020F0502020204030204" pitchFamily="34" charset="0"/>
                        </a:rPr>
                        <a:t>)</a:t>
                      </a: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2.9 x 10</a:t>
                      </a:r>
                      <a:r>
                        <a:rPr lang="en-US" sz="800" b="0" i="0" u="none" strike="noStrike" baseline="30000" dirty="0">
                          <a:solidFill>
                            <a:srgbClr val="000000"/>
                          </a:solidFill>
                          <a:effectLst/>
                          <a:latin typeface="Calibri" panose="020F0502020204030204" pitchFamily="34" charset="0"/>
                        </a:rPr>
                        <a:t>15</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1.0 x 10</a:t>
                      </a:r>
                      <a:r>
                        <a:rPr lang="en-US" sz="800" b="0" i="0" u="none" strike="noStrike" baseline="30000" dirty="0">
                          <a:solidFill>
                            <a:srgbClr val="000000"/>
                          </a:solidFill>
                          <a:effectLst/>
                          <a:latin typeface="Calibri" panose="020F0502020204030204" pitchFamily="34" charset="0"/>
                        </a:rPr>
                        <a:t>16</a:t>
                      </a:r>
                      <a:endParaRPr lang="en-US" sz="800" b="0" i="0" u="none" strike="noStrike" dirty="0">
                        <a:solidFill>
                          <a:srgbClr val="000000"/>
                        </a:solidFill>
                        <a:effectLst/>
                        <a:latin typeface="Calibri" panose="020F0502020204030204" pitchFamily="34" charset="0"/>
                      </a:endParaRPr>
                    </a:p>
                  </a:txBody>
                  <a:tcPr marL="5583" marR="5583" marT="5583"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tc>
                  <a:txBody>
                    <a:bodyPr/>
                    <a:lstStyle/>
                    <a:p>
                      <a:pPr algn="ctr" rtl="0" fontAlgn="ctr"/>
                      <a:r>
                        <a:rPr lang="en-US" sz="800" b="0" i="0" u="none" strike="noStrike" dirty="0">
                          <a:solidFill>
                            <a:srgbClr val="000000"/>
                          </a:solidFill>
                          <a:effectLst/>
                          <a:latin typeface="Calibri" panose="020F0502020204030204" pitchFamily="34" charset="0"/>
                        </a:rPr>
                        <a:t>3.6 x 10</a:t>
                      </a:r>
                      <a:r>
                        <a:rPr lang="en-US" sz="800" b="0" i="0" u="none" strike="noStrike" baseline="30000" dirty="0">
                          <a:solidFill>
                            <a:srgbClr val="000000"/>
                          </a:solidFill>
                          <a:effectLst/>
                          <a:latin typeface="Calibri" panose="020F0502020204030204" pitchFamily="34" charset="0"/>
                        </a:rPr>
                        <a:t>14</a:t>
                      </a:r>
                      <a:endParaRPr lang="en-US" sz="800" b="0" i="0" u="none" strike="noStrike" dirty="0">
                        <a:solidFill>
                          <a:srgbClr val="000000"/>
                        </a:solidFill>
                        <a:effectLst/>
                        <a:latin typeface="Calibri" panose="020F0502020204030204" pitchFamily="34" charset="0"/>
                      </a:endParaRPr>
                    </a:p>
                  </a:txBody>
                  <a:tcPr marL="6350" marR="6350" marT="6350" marB="0" anchor="ctr">
                    <a:lnL>
                      <a:noFill/>
                    </a:lnL>
                    <a:lnR>
                      <a:noFill/>
                    </a:lnR>
                    <a:lnT>
                      <a:noFill/>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458142986"/>
                  </a:ext>
                </a:extLst>
              </a:tr>
            </a:tbl>
          </a:graphicData>
        </a:graphic>
      </p:graphicFrame>
    </p:spTree>
    <p:extLst>
      <p:ext uri="{BB962C8B-B14F-4D97-AF65-F5344CB8AC3E}">
        <p14:creationId xmlns:p14="http://schemas.microsoft.com/office/powerpoint/2010/main" val="96562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AA3225-E0C7-41FC-B626-0C9509DEF015}"/>
              </a:ext>
            </a:extLst>
          </p:cNvPr>
          <p:cNvSpPr>
            <a:spLocks noGrp="1"/>
          </p:cNvSpPr>
          <p:nvPr>
            <p:ph type="title"/>
          </p:nvPr>
        </p:nvSpPr>
        <p:spPr/>
        <p:txBody>
          <a:bodyPr/>
          <a:lstStyle/>
          <a:p>
            <a:r>
              <a:rPr lang="en-US" dirty="0"/>
              <a:t>National Ignition Facility Neutron Sources</a:t>
            </a:r>
          </a:p>
        </p:txBody>
      </p:sp>
      <p:pic>
        <p:nvPicPr>
          <p:cNvPr id="6" name="Content Placeholder 3">
            <a:extLst>
              <a:ext uri="{FF2B5EF4-FFF2-40B4-BE49-F238E27FC236}">
                <a16:creationId xmlns:a16="http://schemas.microsoft.com/office/drawing/2014/main" id="{A96FF3F1-075D-42CB-A01A-F7B300F55698}"/>
              </a:ext>
            </a:extLst>
          </p:cNvPr>
          <p:cNvPicPr>
            <a:picLocks noGrp="1" noChangeAspect="1"/>
          </p:cNvPicPr>
          <p:nvPr>
            <p:ph idx="1"/>
          </p:nvPr>
        </p:nvPicPr>
        <p:blipFill rotWithShape="1">
          <a:blip r:embed="rId2"/>
          <a:srcRect l="20845" t="38610" r="11918" b="6402"/>
          <a:stretch/>
        </p:blipFill>
        <p:spPr>
          <a:xfrm>
            <a:off x="457200" y="2046748"/>
            <a:ext cx="8229600" cy="3696367"/>
          </a:xfrm>
          <a:prstGeom prst="rect">
            <a:avLst/>
          </a:prstGeom>
        </p:spPr>
      </p:pic>
    </p:spTree>
    <p:extLst>
      <p:ext uri="{BB962C8B-B14F-4D97-AF65-F5344CB8AC3E}">
        <p14:creationId xmlns:p14="http://schemas.microsoft.com/office/powerpoint/2010/main" val="3178836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solidFill>
                  <a:schemeClr val="bg1">
                    <a:lumMod val="65000"/>
                  </a:schemeClr>
                </a:solidFill>
              </a:rPr>
              <a:t>Abstract</a:t>
            </a:r>
          </a:p>
          <a:p>
            <a:pPr marL="571500" indent="-514350">
              <a:buFont typeface="+mj-lt"/>
              <a:buAutoNum type="arabicPeriod"/>
            </a:pPr>
            <a:r>
              <a:rPr lang="en-US" dirty="0">
                <a:solidFill>
                  <a:schemeClr val="bg1">
                    <a:lumMod val="65000"/>
                  </a:schemeClr>
                </a:solidFill>
              </a:rPr>
              <a:t>NIF overview</a:t>
            </a:r>
          </a:p>
          <a:p>
            <a:pPr marL="914400" lvl="1" indent="-514350">
              <a:buFont typeface="+mj-lt"/>
              <a:buAutoNum type="alphaUcPeriod"/>
            </a:pPr>
            <a:r>
              <a:rPr lang="en-US" dirty="0">
                <a:solidFill>
                  <a:schemeClr val="bg1">
                    <a:lumMod val="65000"/>
                  </a:schemeClr>
                </a:solidFill>
              </a:rPr>
              <a:t>Using the NIF as a neutron source</a:t>
            </a:r>
          </a:p>
          <a:p>
            <a:pPr marL="914400" lvl="1" indent="-514350">
              <a:buFont typeface="+mj-lt"/>
              <a:buAutoNum type="alphaUcPeriod"/>
            </a:pPr>
            <a:r>
              <a:rPr lang="en-US" dirty="0">
                <a:solidFill>
                  <a:schemeClr val="bg1">
                    <a:lumMod val="65000"/>
                  </a:schemeClr>
                </a:solidFill>
              </a:rPr>
              <a:t>Practical consideration for the user</a:t>
            </a:r>
          </a:p>
          <a:p>
            <a:pPr marL="914400" lvl="1" indent="-514350">
              <a:buFont typeface="+mj-lt"/>
              <a:buAutoNum type="alphaUcPeriod"/>
            </a:pPr>
            <a:r>
              <a:rPr lang="en-US" dirty="0">
                <a:solidFill>
                  <a:schemeClr val="bg1">
                    <a:lumMod val="65000"/>
                  </a:schemeClr>
                </a:solidFill>
              </a:rPr>
              <a:t>Fusion spectra available</a:t>
            </a:r>
          </a:p>
          <a:p>
            <a:pPr marL="571500" indent="-514350">
              <a:buFont typeface="+mj-lt"/>
              <a:buAutoNum type="arabicPeriod"/>
            </a:pPr>
            <a:r>
              <a:rPr lang="en-US" dirty="0">
                <a:solidFill>
                  <a:schemeClr val="bg1">
                    <a:lumMod val="65000"/>
                  </a:schemeClr>
                </a:solidFill>
              </a:rPr>
              <a:t>NIF neutron sources</a:t>
            </a:r>
          </a:p>
          <a:p>
            <a:pPr marL="914400" lvl="1" indent="-514350">
              <a:buFont typeface="+mj-lt"/>
              <a:buAutoNum type="alphaUcPeriod"/>
            </a:pPr>
            <a:r>
              <a:rPr lang="en-US" dirty="0">
                <a:solidFill>
                  <a:schemeClr val="bg1">
                    <a:lumMod val="65000"/>
                  </a:schemeClr>
                </a:solidFill>
              </a:rPr>
              <a:t>Polar direct drive</a:t>
            </a:r>
          </a:p>
          <a:p>
            <a:pPr marL="1085850" lvl="2" indent="-514350">
              <a:buFont typeface="+mj-lt"/>
              <a:buAutoNum type="romanLcPeriod"/>
            </a:pPr>
            <a:r>
              <a:rPr lang="en-US" dirty="0">
                <a:solidFill>
                  <a:schemeClr val="bg1">
                    <a:lumMod val="65000"/>
                  </a:schemeClr>
                </a:solidFill>
              </a:rPr>
              <a:t>CH PDXP</a:t>
            </a:r>
          </a:p>
          <a:p>
            <a:pPr marL="1085850" lvl="2" indent="-514350">
              <a:buFont typeface="+mj-lt"/>
              <a:buAutoNum type="romanLcPeriod"/>
            </a:pPr>
            <a:r>
              <a:rPr lang="en-US" dirty="0">
                <a:solidFill>
                  <a:schemeClr val="bg1">
                    <a:lumMod val="65000"/>
                  </a:schemeClr>
                </a:solidFill>
              </a:rPr>
              <a:t>SiO</a:t>
            </a:r>
            <a:r>
              <a:rPr lang="en-US" baseline="-25000" dirty="0">
                <a:solidFill>
                  <a:schemeClr val="bg1">
                    <a:lumMod val="65000"/>
                  </a:schemeClr>
                </a:solidFill>
              </a:rPr>
              <a:t>2</a:t>
            </a:r>
            <a:r>
              <a:rPr lang="en-US" dirty="0">
                <a:solidFill>
                  <a:schemeClr val="bg1">
                    <a:lumMod val="65000"/>
                  </a:schemeClr>
                </a:solidFill>
              </a:rPr>
              <a:t> DDEP</a:t>
            </a:r>
          </a:p>
          <a:p>
            <a:pPr marL="914400" lvl="1" indent="-514350">
              <a:buFont typeface="+mj-lt"/>
              <a:buAutoNum type="alphaUcPeriod"/>
            </a:pPr>
            <a:r>
              <a:rPr lang="en-US" dirty="0">
                <a:solidFill>
                  <a:schemeClr val="bg1">
                    <a:lumMod val="65000"/>
                  </a:schemeClr>
                </a:solidFill>
              </a:rPr>
              <a:t>Indirect drive</a:t>
            </a:r>
          </a:p>
          <a:p>
            <a:pPr marL="1085850" lvl="2" indent="-514350">
              <a:buFont typeface="+mj-lt"/>
              <a:buAutoNum type="romanLcPeriod"/>
            </a:pPr>
            <a:r>
              <a:rPr lang="en-US" dirty="0">
                <a:solidFill>
                  <a:schemeClr val="bg1">
                    <a:lumMod val="65000"/>
                  </a:schemeClr>
                </a:solidFill>
              </a:rPr>
              <a:t>ICF cryogenic layered</a:t>
            </a:r>
          </a:p>
          <a:p>
            <a:pPr marL="1085850" lvl="2" indent="-514350">
              <a:buFont typeface="+mj-lt"/>
              <a:buAutoNum type="romanLcPeriod"/>
            </a:pPr>
            <a:r>
              <a:rPr lang="en-US" dirty="0">
                <a:solidFill>
                  <a:schemeClr val="bg1">
                    <a:lumMod val="65000"/>
                  </a:schemeClr>
                </a:solidFill>
              </a:rPr>
              <a:t>DT gas Symcaps</a:t>
            </a:r>
          </a:p>
          <a:p>
            <a:pPr marL="1085850" lvl="2" indent="-514350">
              <a:buFont typeface="+mj-lt"/>
              <a:buAutoNum type="romanLcPeriod"/>
            </a:pPr>
            <a:r>
              <a:rPr lang="en-US" dirty="0">
                <a:solidFill>
                  <a:schemeClr val="bg1">
                    <a:lumMod val="65000"/>
                  </a:schemeClr>
                </a:solidFill>
              </a:rPr>
              <a:t>IDEP</a:t>
            </a:r>
          </a:p>
          <a:p>
            <a:pPr marL="914400" lvl="1" indent="-514350">
              <a:buFont typeface="+mj-lt"/>
              <a:buAutoNum type="alphaUcPeriod"/>
            </a:pPr>
            <a:r>
              <a:rPr lang="en-US" dirty="0">
                <a:solidFill>
                  <a:schemeClr val="bg1">
                    <a:lumMod val="65000"/>
                  </a:schemeClr>
                </a:solidFill>
              </a:rPr>
              <a:t>Summary table</a:t>
            </a:r>
          </a:p>
          <a:p>
            <a:pPr marL="571500" indent="-514350">
              <a:buFont typeface="+mj-lt"/>
              <a:buAutoNum type="arabicPeriod"/>
            </a:pPr>
            <a:r>
              <a:rPr lang="en-US" dirty="0">
                <a:solidFill>
                  <a:schemeClr val="bg1">
                    <a:lumMod val="65000"/>
                  </a:schemeClr>
                </a:solidFill>
              </a:rPr>
              <a:t>Experimental Platforms</a:t>
            </a:r>
          </a:p>
          <a:p>
            <a:pPr marL="914400" lvl="1" indent="-514350">
              <a:buFont typeface="+mj-lt"/>
              <a:buAutoNum type="alphaUcPeriod"/>
            </a:pPr>
            <a:r>
              <a:rPr lang="en-US" dirty="0">
                <a:solidFill>
                  <a:schemeClr val="bg1">
                    <a:lumMod val="65000"/>
                  </a:schemeClr>
                </a:solidFill>
              </a:rPr>
              <a:t>Exterior flange mounted and reentrant well</a:t>
            </a:r>
          </a:p>
          <a:p>
            <a:pPr marL="914400" lvl="1" indent="-514350">
              <a:buFont typeface="+mj-lt"/>
              <a:buAutoNum type="alphaUcPeriod"/>
            </a:pPr>
            <a:r>
              <a:rPr lang="en-US" dirty="0">
                <a:solidFill>
                  <a:schemeClr val="bg1">
                    <a:lumMod val="65000"/>
                  </a:schemeClr>
                </a:solidFill>
              </a:rPr>
              <a:t>Snout-mounted auxiliary positions</a:t>
            </a:r>
          </a:p>
          <a:p>
            <a:pPr marL="914400" lvl="1" indent="-514350">
              <a:buFont typeface="+mj-lt"/>
              <a:buAutoNum type="alphaUcPeriod"/>
            </a:pPr>
            <a:r>
              <a:rPr lang="en-US" dirty="0">
                <a:solidFill>
                  <a:schemeClr val="bg1">
                    <a:lumMod val="65000"/>
                  </a:schemeClr>
                </a:solidFill>
              </a:rPr>
              <a:t>Dynamic load packages</a:t>
            </a:r>
          </a:p>
          <a:p>
            <a:pPr marL="914400" lvl="1" indent="-514350">
              <a:buFont typeface="+mj-lt"/>
              <a:buAutoNum type="alphaUcPeriod"/>
            </a:pPr>
            <a:r>
              <a:rPr lang="en-US" dirty="0">
                <a:solidFill>
                  <a:schemeClr val="bg1">
                    <a:lumMod val="65000"/>
                  </a:schemeClr>
                </a:solidFill>
              </a:rPr>
              <a:t>Hohlraum</a:t>
            </a:r>
          </a:p>
          <a:p>
            <a:pPr marL="914400" lvl="1" indent="-514350">
              <a:buFont typeface="+mj-lt"/>
              <a:buAutoNum type="alphaUcPeriod"/>
            </a:pPr>
            <a:r>
              <a:rPr lang="en-US" dirty="0">
                <a:solidFill>
                  <a:schemeClr val="bg1">
                    <a:lumMod val="65000"/>
                  </a:schemeClr>
                </a:solidFill>
              </a:rPr>
              <a:t>Capsule</a:t>
            </a:r>
          </a:p>
          <a:p>
            <a:pPr marL="571500" indent="-514350">
              <a:buFont typeface="+mj-lt"/>
              <a:buAutoNum type="arabicPeriod"/>
            </a:pPr>
            <a:r>
              <a:rPr lang="en-US" dirty="0">
                <a:solidFill>
                  <a:schemeClr val="bg1">
                    <a:lumMod val="65000"/>
                  </a:schemeClr>
                </a:solidFill>
              </a:rPr>
              <a:t>Neutron Source and Experimental Platform Development</a:t>
            </a:r>
          </a:p>
          <a:p>
            <a:pPr marL="914400" lvl="1" indent="-514350">
              <a:buFont typeface="+mj-lt"/>
              <a:buAutoNum type="alphaUcPeriod"/>
            </a:pPr>
            <a:r>
              <a:rPr lang="en-US" dirty="0">
                <a:solidFill>
                  <a:schemeClr val="bg1">
                    <a:lumMod val="65000"/>
                  </a:schemeClr>
                </a:solidFill>
              </a:rPr>
              <a:t>Capsule microinjection doping</a:t>
            </a:r>
          </a:p>
          <a:p>
            <a:pPr marL="914400" lvl="1" indent="-514350">
              <a:buFont typeface="+mj-lt"/>
              <a:buAutoNum type="alphaUcPeriod"/>
            </a:pPr>
            <a:r>
              <a:rPr lang="en-US" dirty="0">
                <a:solidFill>
                  <a:schemeClr val="bg1">
                    <a:lumMod val="65000"/>
                  </a:schemeClr>
                </a:solidFill>
              </a:rPr>
              <a:t>Neutron source development: yield enhancements</a:t>
            </a:r>
          </a:p>
          <a:p>
            <a:pPr marL="914400" lvl="1" indent="-514350">
              <a:buFont typeface="+mj-lt"/>
              <a:buAutoNum type="alphaUcPeriod"/>
            </a:pPr>
            <a:r>
              <a:rPr lang="en-US" dirty="0">
                <a:solidFill>
                  <a:schemeClr val="bg1">
                    <a:lumMod val="65000"/>
                  </a:schemeClr>
                </a:solidFill>
              </a:rPr>
              <a:t>Experimental support ring and reduced source standoff</a:t>
            </a:r>
          </a:p>
          <a:p>
            <a:pPr marL="571500" indent="-514350">
              <a:buFont typeface="+mj-lt"/>
              <a:buAutoNum type="arabicPeriod"/>
            </a:pPr>
            <a:r>
              <a:rPr lang="en-US" dirty="0"/>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230929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323E5CB-D9EA-4232-A919-ED6EB274A022}"/>
              </a:ext>
            </a:extLst>
          </p:cNvPr>
          <p:cNvGraphicFramePr>
            <a:graphicFrameLocks noGrp="1"/>
          </p:cNvGraphicFramePr>
          <p:nvPr>
            <p:ph idx="1"/>
            <p:extLst>
              <p:ext uri="{D42A27DB-BD31-4B8C-83A1-F6EECF244321}">
                <p14:modId xmlns:p14="http://schemas.microsoft.com/office/powerpoint/2010/main" val="2971341609"/>
              </p:ext>
            </p:extLst>
          </p:nvPr>
        </p:nvGraphicFramePr>
        <p:xfrm>
          <a:off x="457200" y="1418492"/>
          <a:ext cx="8229600" cy="4827573"/>
        </p:xfrm>
        <a:graphic>
          <a:graphicData uri="http://schemas.openxmlformats.org/drawingml/2006/table">
            <a:tbl>
              <a:tblPr>
                <a:tableStyleId>{793D81CF-94F2-401A-BA57-92F5A7B2D0C5}</a:tableStyleId>
              </a:tblPr>
              <a:tblGrid>
                <a:gridCol w="3061191">
                  <a:extLst>
                    <a:ext uri="{9D8B030D-6E8A-4147-A177-3AD203B41FA5}">
                      <a16:colId xmlns:a16="http://schemas.microsoft.com/office/drawing/2014/main" val="1729668908"/>
                    </a:ext>
                  </a:extLst>
                </a:gridCol>
                <a:gridCol w="5168409">
                  <a:extLst>
                    <a:ext uri="{9D8B030D-6E8A-4147-A177-3AD203B41FA5}">
                      <a16:colId xmlns:a16="http://schemas.microsoft.com/office/drawing/2014/main" val="1565100176"/>
                    </a:ext>
                  </a:extLst>
                </a:gridCol>
              </a:tblGrid>
              <a:tr h="53437">
                <a:tc>
                  <a:txBody>
                    <a:bodyPr/>
                    <a:lstStyle/>
                    <a:p>
                      <a:pPr algn="l" fontAlgn="b"/>
                      <a:r>
                        <a:rPr lang="en-US" sz="1050" b="1" u="none" strike="noStrike" dirty="0">
                          <a:effectLst/>
                        </a:rPr>
                        <a:t>topic</a:t>
                      </a:r>
                      <a:endParaRPr lang="en-US" sz="1050" b="1" i="0" u="none" strike="noStrike" dirty="0">
                        <a:solidFill>
                          <a:srgbClr val="000000"/>
                        </a:solidFill>
                        <a:effectLst/>
                        <a:latin typeface="Calibri" panose="020F0502020204030204" pitchFamily="34" charset="0"/>
                      </a:endParaRPr>
                    </a:p>
                  </a:txBody>
                  <a:tcPr marL="999" marR="999" marT="999" marB="0" anchor="b"/>
                </a:tc>
                <a:tc>
                  <a:txBody>
                    <a:bodyPr/>
                    <a:lstStyle/>
                    <a:p>
                      <a:pPr algn="l" fontAlgn="b"/>
                      <a:r>
                        <a:rPr lang="en-US" sz="1050" b="1" u="none" strike="noStrike" dirty="0">
                          <a:effectLst/>
                        </a:rPr>
                        <a:t>reference</a:t>
                      </a:r>
                      <a:endParaRPr lang="en-US" sz="1050" b="1"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835054644"/>
                  </a:ext>
                </a:extLst>
              </a:tr>
              <a:tr h="88759">
                <a:tc>
                  <a:txBody>
                    <a:bodyPr/>
                    <a:lstStyle/>
                    <a:p>
                      <a:pPr algn="l" fontAlgn="b"/>
                      <a:r>
                        <a:rPr lang="en-US" sz="1050" u="none" strike="noStrike">
                          <a:effectLst/>
                        </a:rPr>
                        <a:t>NIF facility</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nl-NL" sz="1050" u="none" strike="noStrike" dirty="0">
                          <a:effectLst/>
                        </a:rPr>
                        <a:t>B M Van </a:t>
                      </a:r>
                      <a:r>
                        <a:rPr lang="nl-NL" sz="1050" u="none" strike="noStrike">
                          <a:effectLst/>
                        </a:rPr>
                        <a:t>Wonterghem et al </a:t>
                      </a:r>
                      <a:r>
                        <a:rPr lang="nl-NL" sz="1050" u="none" strike="noStrike" dirty="0">
                          <a:effectLst/>
                        </a:rPr>
                        <a:t>2016 Fusion Sci. Technol. 69 452-469</a:t>
                      </a:r>
                      <a:endParaRPr lang="nl-NL"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690982705"/>
                  </a:ext>
                </a:extLst>
              </a:tr>
              <a:tr h="66674">
                <a:tc>
                  <a:txBody>
                    <a:bodyPr/>
                    <a:lstStyle/>
                    <a:p>
                      <a:pPr algn="l" fontAlgn="b"/>
                      <a:r>
                        <a:rPr lang="en-US" sz="1050" u="none" strike="noStrike">
                          <a:effectLst/>
                        </a:rPr>
                        <a:t>NIF optics loop</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fr-FR" sz="1050" u="none" strike="noStrike" dirty="0">
                          <a:effectLst/>
                        </a:rPr>
                        <a:t>K R </a:t>
                      </a:r>
                      <a:r>
                        <a:rPr lang="fr-FR" sz="1050" u="none" strike="noStrike" dirty="0" err="1">
                          <a:effectLst/>
                        </a:rPr>
                        <a:t>Manes</a:t>
                      </a:r>
                      <a:r>
                        <a:rPr lang="fr-FR" sz="1050" u="none" strike="noStrike" dirty="0">
                          <a:effectLst/>
                        </a:rPr>
                        <a:t> et al 2016 Fusion </a:t>
                      </a:r>
                      <a:r>
                        <a:rPr lang="fr-FR" sz="1050" u="none" strike="noStrike" dirty="0" err="1">
                          <a:effectLst/>
                        </a:rPr>
                        <a:t>Sci</a:t>
                      </a:r>
                      <a:r>
                        <a:rPr lang="fr-FR" sz="1050" u="none" strike="noStrike" dirty="0">
                          <a:effectLst/>
                        </a:rPr>
                        <a:t>. </a:t>
                      </a:r>
                      <a:r>
                        <a:rPr lang="fr-FR" sz="1050" u="none" strike="noStrike" dirty="0" err="1">
                          <a:effectLst/>
                        </a:rPr>
                        <a:t>Technol</a:t>
                      </a:r>
                      <a:r>
                        <a:rPr lang="fr-FR" sz="1050" u="none" strike="noStrike" dirty="0">
                          <a:effectLst/>
                        </a:rPr>
                        <a:t>. 69 146-249</a:t>
                      </a:r>
                      <a:endParaRPr lang="fr-FR"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137815162"/>
                  </a:ext>
                </a:extLst>
              </a:tr>
              <a:tr h="66674">
                <a:tc>
                  <a:txBody>
                    <a:bodyPr/>
                    <a:lstStyle/>
                    <a:p>
                      <a:pPr algn="l" fontAlgn="b"/>
                      <a:r>
                        <a:rPr kumimoji="0" lang="en-US" sz="1050" u="none" strike="noStrike" kern="1200" dirty="0">
                          <a:solidFill>
                            <a:schemeClr val="dk1"/>
                          </a:solidFill>
                          <a:effectLst/>
                          <a:latin typeface="+mn-lt"/>
                          <a:ea typeface="+mn-ea"/>
                          <a:cs typeface="+mn-cs"/>
                        </a:rPr>
                        <a:t>NIF laser performance optimization module (optics use calculation)</a:t>
                      </a:r>
                    </a:p>
                  </a:txBody>
                  <a:tcPr marL="999" marR="999" marT="999" marB="0" anchor="b"/>
                </a:tc>
                <a:tc>
                  <a:txBody>
                    <a:bodyPr/>
                    <a:lstStyle/>
                    <a:p>
                      <a:pPr algn="l" fontAlgn="b"/>
                      <a:r>
                        <a:rPr lang="en-US" sz="1050" dirty="0"/>
                        <a:t>M Shaw and R House, </a:t>
                      </a:r>
                      <a:r>
                        <a:rPr lang="en-US" sz="1050" i="1" dirty="0"/>
                        <a:t>Proc SPIE, High Power Lasers for Fusion Research III</a:t>
                      </a:r>
                      <a:r>
                        <a:rPr lang="en-US" sz="1050" dirty="0"/>
                        <a:t>; 93450E (2015)</a:t>
                      </a:r>
                      <a:endParaRPr lang="fr-FR"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168261179"/>
                  </a:ext>
                </a:extLst>
              </a:tr>
              <a:tr h="77717">
                <a:tc>
                  <a:txBody>
                    <a:bodyPr/>
                    <a:lstStyle/>
                    <a:p>
                      <a:pPr algn="l" fontAlgn="b"/>
                      <a:r>
                        <a:rPr lang="en-US" sz="1050" u="none" strike="noStrike">
                          <a:effectLst/>
                        </a:rPr>
                        <a:t>NIF debris and shrapnel</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da-DK" sz="1050" u="none" strike="noStrike" dirty="0">
                          <a:effectLst/>
                        </a:rPr>
                        <a:t>N D </a:t>
                      </a:r>
                      <a:r>
                        <a:rPr lang="da-DK" sz="1050" u="none" strike="noStrike">
                          <a:effectLst/>
                        </a:rPr>
                        <a:t>Masters et al </a:t>
                      </a:r>
                      <a:r>
                        <a:rPr lang="da-DK" sz="1050" u="none" strike="noStrike" dirty="0">
                          <a:effectLst/>
                        </a:rPr>
                        <a:t>2016 J. Phys.: Conf. Ser. 717 012108</a:t>
                      </a:r>
                      <a:endParaRPr lang="da-DK"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3162944613"/>
                  </a:ext>
                </a:extLst>
              </a:tr>
              <a:tr h="66674">
                <a:tc>
                  <a:txBody>
                    <a:bodyPr/>
                    <a:lstStyle/>
                    <a:p>
                      <a:pPr algn="l" fontAlgn="b"/>
                      <a:r>
                        <a:rPr lang="en-US" sz="1050" u="none" strike="noStrike" dirty="0">
                          <a:effectLst/>
                        </a:rPr>
                        <a:t>NIF diagnostic instrument manipulators</a:t>
                      </a:r>
                      <a:endParaRPr lang="en-US" sz="1050" b="0" i="0" u="none" strike="noStrike" dirty="0">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a:effectLst/>
                        </a:rPr>
                        <a:t>R Plummer 2013 Proc. SPIE 8850 885005</a:t>
                      </a:r>
                      <a:endParaRPr lang="en-US" sz="1050" b="0" i="0" u="none" strike="noStrike">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84923098"/>
                  </a:ext>
                </a:extLst>
              </a:tr>
              <a:tr h="99802">
                <a:tc>
                  <a:txBody>
                    <a:bodyPr/>
                    <a:lstStyle/>
                    <a:p>
                      <a:pPr algn="l" fontAlgn="b"/>
                      <a:r>
                        <a:rPr lang="en-US" sz="1050" u="none" strike="noStrike">
                          <a:effectLst/>
                        </a:rPr>
                        <a:t>NIF neutron spectra (DT)</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a:effectLst/>
                        </a:rPr>
                        <a:t>B Appelbe and J Chittenden, High Energy Density Physics 11 (2014) 30-35</a:t>
                      </a:r>
                      <a:endParaRPr lang="en-US" sz="1050" b="0" i="0" u="none" strike="noStrike">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787668539"/>
                  </a:ext>
                </a:extLst>
              </a:tr>
              <a:tr h="88759">
                <a:tc>
                  <a:txBody>
                    <a:bodyPr/>
                    <a:lstStyle/>
                    <a:p>
                      <a:pPr algn="l" fontAlgn="b"/>
                      <a:r>
                        <a:rPr lang="en-US" sz="1050" u="none" strike="noStrike">
                          <a:effectLst/>
                        </a:rPr>
                        <a:t>NIF neutron spectra (DT downscatter)</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D C </a:t>
                      </a:r>
                      <a:r>
                        <a:rPr lang="en-US" sz="1050" u="none" strike="noStrike">
                          <a:effectLst/>
                        </a:rPr>
                        <a:t>Wilson et al </a:t>
                      </a:r>
                      <a:r>
                        <a:rPr lang="en-US" sz="1050" u="none" strike="noStrike" dirty="0">
                          <a:effectLst/>
                        </a:rPr>
                        <a:t>2002 </a:t>
                      </a:r>
                      <a:r>
                        <a:rPr lang="en-US" sz="1050" u="none" strike="noStrike" dirty="0" err="1">
                          <a:effectLst/>
                        </a:rPr>
                        <a:t>Nucl</a:t>
                      </a:r>
                      <a:r>
                        <a:rPr lang="en-US" sz="1050" u="none" strike="noStrike" dirty="0">
                          <a:effectLst/>
                        </a:rPr>
                        <a:t>. </a:t>
                      </a:r>
                      <a:r>
                        <a:rPr lang="en-US" sz="1050" u="none" strike="noStrike" dirty="0" err="1">
                          <a:effectLst/>
                        </a:rPr>
                        <a:t>Instrum</a:t>
                      </a:r>
                      <a:r>
                        <a:rPr lang="en-US" sz="1050" u="none" strike="noStrike" dirty="0">
                          <a:effectLst/>
                        </a:rPr>
                        <a:t>. Meth. A 488 400–409</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696181903"/>
                  </a:ext>
                </a:extLst>
              </a:tr>
              <a:tr h="55632">
                <a:tc>
                  <a:txBody>
                    <a:bodyPr/>
                    <a:lstStyle/>
                    <a:p>
                      <a:pPr algn="l" fontAlgn="b"/>
                      <a:r>
                        <a:rPr lang="en-US" sz="1050" u="none" strike="noStrike">
                          <a:effectLst/>
                        </a:rPr>
                        <a:t>NIF neutron spectra (TT)</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D T </a:t>
                      </a:r>
                      <a:r>
                        <a:rPr lang="en-US" sz="1050" u="none" strike="noStrike">
                          <a:effectLst/>
                        </a:rPr>
                        <a:t>Sayre et al </a:t>
                      </a:r>
                      <a:r>
                        <a:rPr lang="en-US" sz="1050" u="none" strike="noStrike" dirty="0">
                          <a:effectLst/>
                        </a:rPr>
                        <a:t>2013 Phys. Rev. Lett. 111 052501</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827748584"/>
                  </a:ext>
                </a:extLst>
              </a:tr>
              <a:tr h="55632">
                <a:tc>
                  <a:txBody>
                    <a:bodyPr/>
                    <a:lstStyle/>
                    <a:p>
                      <a:pPr algn="l" fontAlgn="b"/>
                      <a:r>
                        <a:rPr lang="en-US" sz="1050" u="none" strike="noStrike">
                          <a:effectLst/>
                        </a:rPr>
                        <a:t>NIF neutron spectra (DD)</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a:effectLst/>
                        </a:rPr>
                        <a:t>H Brysk 1973 Plasma Phys. 15 611</a:t>
                      </a:r>
                      <a:endParaRPr lang="en-US" sz="1050" b="0" i="0" u="none" strike="noStrike">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739437824"/>
                  </a:ext>
                </a:extLst>
              </a:tr>
              <a:tr h="132930">
                <a:tc>
                  <a:txBody>
                    <a:bodyPr/>
                    <a:lstStyle/>
                    <a:p>
                      <a:pPr algn="l" fontAlgn="b"/>
                      <a:r>
                        <a:rPr lang="en-US" sz="1050" u="none" strike="noStrike" dirty="0">
                          <a:effectLst/>
                        </a:rPr>
                        <a:t>polar direct drive</a:t>
                      </a:r>
                      <a:endParaRPr lang="en-US" sz="1050" b="0" i="0" u="none" strike="noStrike" dirty="0">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a:effectLst/>
                        </a:rPr>
                        <a:t>N S Krasheninnikova, S M Finnegan, and M J Schmitt, Phys. Plasmas 19, 012702 (2012)</a:t>
                      </a:r>
                      <a:endParaRPr lang="en-US" sz="1050" b="0" i="0" u="none" strike="noStrike">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349485137"/>
                  </a:ext>
                </a:extLst>
              </a:tr>
              <a:tr h="88759">
                <a:tc>
                  <a:txBody>
                    <a:bodyPr/>
                    <a:lstStyle/>
                    <a:p>
                      <a:pPr algn="l" fontAlgn="b"/>
                      <a:r>
                        <a:rPr lang="en-US" sz="1050" u="none" strike="noStrike" dirty="0">
                          <a:effectLst/>
                        </a:rPr>
                        <a:t>polar direct drive</a:t>
                      </a:r>
                      <a:endParaRPr lang="en-US" sz="1050" b="0" i="0" u="none" strike="noStrike" dirty="0">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R S </a:t>
                      </a:r>
                      <a:r>
                        <a:rPr lang="en-US" sz="1050" u="none" strike="noStrike" err="1">
                          <a:effectLst/>
                        </a:rPr>
                        <a:t>Craxton</a:t>
                      </a:r>
                      <a:r>
                        <a:rPr lang="en-US" sz="1050" u="none" strike="noStrike">
                          <a:effectLst/>
                        </a:rPr>
                        <a:t> et al., </a:t>
                      </a:r>
                      <a:r>
                        <a:rPr lang="en-US" sz="1050" u="none" strike="noStrike" dirty="0">
                          <a:effectLst/>
                        </a:rPr>
                        <a:t>Physics of Plasmas 22, 110501 (2015)</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852737707"/>
                  </a:ext>
                </a:extLst>
              </a:tr>
              <a:tr h="88759">
                <a:tc>
                  <a:txBody>
                    <a:bodyPr/>
                    <a:lstStyle/>
                    <a:p>
                      <a:pPr algn="l" fontAlgn="b"/>
                      <a:r>
                        <a:rPr lang="en-US" sz="1050" b="0" i="0" u="none" strike="noStrike" dirty="0">
                          <a:solidFill>
                            <a:srgbClr val="000000"/>
                          </a:solidFill>
                          <a:effectLst/>
                          <a:latin typeface="Calibri" panose="020F0502020204030204" pitchFamily="34" charset="0"/>
                        </a:rPr>
                        <a:t>Indirect drive Symcaps (experiment)</a:t>
                      </a:r>
                    </a:p>
                  </a:txBody>
                  <a:tcPr marL="999" marR="999" marT="999"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dirty="0">
                          <a:latin typeface="Arial" panose="020B0604020202020204" pitchFamily="34" charset="0"/>
                        </a:rPr>
                        <a:t>G A Kyrala et al., Physics of Plasmas </a:t>
                      </a:r>
                      <a:r>
                        <a:rPr lang="en-US" sz="1050" b="1" dirty="0">
                          <a:latin typeface="Arial" panose="020B0604020202020204" pitchFamily="34" charset="0"/>
                        </a:rPr>
                        <a:t>18</a:t>
                      </a:r>
                      <a:r>
                        <a:rPr lang="en-US" sz="1050" dirty="0">
                          <a:latin typeface="Arial" panose="020B0604020202020204" pitchFamily="34" charset="0"/>
                        </a:rPr>
                        <a:t>, 056307 (2011)</a:t>
                      </a:r>
                      <a:endParaRPr lang="en-US" sz="1050" dirty="0"/>
                    </a:p>
                  </a:txBody>
                  <a:tcPr marL="999" marR="999" marT="999" marB="0" anchor="b"/>
                </a:tc>
                <a:extLst>
                  <a:ext uri="{0D108BD9-81ED-4DB2-BD59-A6C34878D82A}">
                    <a16:rowId xmlns:a16="http://schemas.microsoft.com/office/drawing/2014/main" val="3066965997"/>
                  </a:ext>
                </a:extLst>
              </a:tr>
              <a:tr h="8875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Calibri" panose="020F0502020204030204" pitchFamily="34" charset="0"/>
                        </a:rPr>
                        <a:t>Indirect drive Symcaps (simulation)</a:t>
                      </a:r>
                    </a:p>
                  </a:txBody>
                  <a:tcPr marL="999" marR="999" marT="999" marB="0" anchor="b"/>
                </a:tc>
                <a:tc>
                  <a:txBody>
                    <a:bodyPr/>
                    <a:lstStyle/>
                    <a:p>
                      <a:pPr algn="l" fontAlgn="b"/>
                      <a:r>
                        <a:rPr lang="en-US" sz="1050" dirty="0">
                          <a:latin typeface="Arial" panose="020B0604020202020204" pitchFamily="34" charset="0"/>
                        </a:rPr>
                        <a:t>S V Weber </a:t>
                      </a:r>
                      <a:r>
                        <a:rPr lang="en-US" sz="1050" i="1" dirty="0">
                          <a:latin typeface="Arial" panose="020B0604020202020204" pitchFamily="34" charset="0"/>
                        </a:rPr>
                        <a:t>et al.</a:t>
                      </a:r>
                      <a:r>
                        <a:rPr lang="en-US" sz="1050" dirty="0">
                          <a:latin typeface="Arial" panose="020B0604020202020204" pitchFamily="34" charset="0"/>
                        </a:rPr>
                        <a:t>, Physics of Plasmas </a:t>
                      </a:r>
                      <a:r>
                        <a:rPr lang="en-US" sz="1050" b="1" dirty="0">
                          <a:latin typeface="Arial" panose="020B0604020202020204" pitchFamily="34" charset="0"/>
                        </a:rPr>
                        <a:t>21</a:t>
                      </a:r>
                      <a:r>
                        <a:rPr lang="en-US" sz="1050" dirty="0">
                          <a:latin typeface="Arial" panose="020B0604020202020204" pitchFamily="34" charset="0"/>
                        </a:rPr>
                        <a:t>, 112706 (2014)</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4190331733"/>
                  </a:ext>
                </a:extLst>
              </a:tr>
              <a:tr h="88759">
                <a:tc>
                  <a:txBody>
                    <a:bodyPr/>
                    <a:lstStyle/>
                    <a:p>
                      <a:pPr algn="l" fontAlgn="b"/>
                      <a:r>
                        <a:rPr lang="en-US" sz="1050" u="none" strike="noStrike">
                          <a:effectLst/>
                        </a:rPr>
                        <a:t>indirect drive layered sources</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N B Meezan et al 2017 Plasma Phys. Control. Fusion 59 014021</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217594943"/>
                  </a:ext>
                </a:extLst>
              </a:tr>
              <a:tr h="82929">
                <a:tc>
                  <a:txBody>
                    <a:bodyPr/>
                    <a:lstStyle/>
                    <a:p>
                      <a:pPr algn="l" fontAlgn="b"/>
                      <a:r>
                        <a:rPr lang="en-US" sz="1050" u="none" strike="noStrike" dirty="0">
                          <a:effectLst/>
                        </a:rPr>
                        <a:t>indirect drive layered sources, HDC</a:t>
                      </a:r>
                      <a:endParaRPr lang="en-US" sz="1050" b="0" i="0" u="none" strike="noStrike" dirty="0">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S Le </a:t>
                      </a:r>
                      <a:r>
                        <a:rPr lang="en-US" sz="1050" u="none" strike="noStrike">
                          <a:effectLst/>
                        </a:rPr>
                        <a:t>Pape et al </a:t>
                      </a:r>
                      <a:r>
                        <a:rPr lang="en-US" sz="1050" u="none" strike="noStrike" dirty="0">
                          <a:effectLst/>
                        </a:rPr>
                        <a:t>“Energy gain from an imploding shell at the National Ignition Facility,” submitted to Physical Review Letters</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205848782"/>
                  </a:ext>
                </a:extLst>
              </a:tr>
              <a:tr h="77717">
                <a:tc>
                  <a:txBody>
                    <a:bodyPr/>
                    <a:lstStyle/>
                    <a:p>
                      <a:pPr algn="l" fontAlgn="b"/>
                      <a:r>
                        <a:rPr lang="en-US" sz="1050" u="none" strike="noStrike">
                          <a:effectLst/>
                        </a:rPr>
                        <a:t>indirect drive target engineering</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fr-FR" sz="1050" u="none" strike="noStrike" dirty="0">
                          <a:effectLst/>
                        </a:rPr>
                        <a:t>A V </a:t>
                      </a:r>
                      <a:r>
                        <a:rPr lang="fr-FR" sz="1050" u="none" strike="noStrike">
                          <a:effectLst/>
                        </a:rPr>
                        <a:t>Hamza et al. </a:t>
                      </a:r>
                      <a:r>
                        <a:rPr lang="fr-FR" sz="1050" u="none" strike="noStrike" dirty="0">
                          <a:effectLst/>
                        </a:rPr>
                        <a:t>2016 Fusion </a:t>
                      </a:r>
                      <a:r>
                        <a:rPr lang="fr-FR" sz="1050" u="none" strike="noStrike" dirty="0" err="1">
                          <a:effectLst/>
                        </a:rPr>
                        <a:t>Sci</a:t>
                      </a:r>
                      <a:r>
                        <a:rPr lang="fr-FR" sz="1050" u="none" strike="noStrike" dirty="0">
                          <a:effectLst/>
                        </a:rPr>
                        <a:t>. </a:t>
                      </a:r>
                      <a:r>
                        <a:rPr lang="fr-FR" sz="1050" u="none" strike="noStrike" dirty="0" err="1">
                          <a:effectLst/>
                        </a:rPr>
                        <a:t>Technol</a:t>
                      </a:r>
                      <a:r>
                        <a:rPr lang="fr-FR" sz="1050" u="none" strike="noStrike" dirty="0">
                          <a:effectLst/>
                        </a:rPr>
                        <a:t>. 69 395-406</a:t>
                      </a:r>
                      <a:endParaRPr lang="fr-FR"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612936355"/>
                  </a:ext>
                </a:extLst>
              </a:tr>
              <a:tr h="66674">
                <a:tc>
                  <a:txBody>
                    <a:bodyPr/>
                    <a:lstStyle/>
                    <a:p>
                      <a:pPr algn="l" fontAlgn="b"/>
                      <a:r>
                        <a:rPr lang="en-US" sz="1050" u="none" strike="noStrike">
                          <a:effectLst/>
                        </a:rPr>
                        <a:t>indirect drive target engineering</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fr-FR" sz="1050" u="none" strike="noStrike" dirty="0">
                          <a:effectLst/>
                        </a:rPr>
                        <a:t>T </a:t>
                      </a:r>
                      <a:r>
                        <a:rPr lang="fr-FR" sz="1050" u="none" strike="noStrike">
                          <a:effectLst/>
                        </a:rPr>
                        <a:t>Parham et al </a:t>
                      </a:r>
                      <a:r>
                        <a:rPr lang="fr-FR" sz="1050" u="none" strike="noStrike" dirty="0">
                          <a:effectLst/>
                        </a:rPr>
                        <a:t>2016 Fusion </a:t>
                      </a:r>
                      <a:r>
                        <a:rPr lang="fr-FR" sz="1050" u="none" strike="noStrike" dirty="0" err="1">
                          <a:effectLst/>
                        </a:rPr>
                        <a:t>Sci</a:t>
                      </a:r>
                      <a:r>
                        <a:rPr lang="fr-FR" sz="1050" u="none" strike="noStrike" dirty="0">
                          <a:effectLst/>
                        </a:rPr>
                        <a:t>. </a:t>
                      </a:r>
                      <a:r>
                        <a:rPr lang="fr-FR" sz="1050" u="none" strike="noStrike" dirty="0" err="1">
                          <a:effectLst/>
                        </a:rPr>
                        <a:t>Technol</a:t>
                      </a:r>
                      <a:r>
                        <a:rPr lang="fr-FR" sz="1050" u="none" strike="noStrike" dirty="0">
                          <a:effectLst/>
                        </a:rPr>
                        <a:t>. 69 407-419</a:t>
                      </a:r>
                      <a:endParaRPr lang="fr-FR"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3739728108"/>
                  </a:ext>
                </a:extLst>
              </a:tr>
              <a:tr h="66674">
                <a:tc>
                  <a:txBody>
                    <a:bodyPr/>
                    <a:lstStyle/>
                    <a:p>
                      <a:pPr algn="l" fontAlgn="b"/>
                      <a:r>
                        <a:rPr lang="en-US" sz="1050" u="none" strike="noStrike">
                          <a:effectLst/>
                        </a:rPr>
                        <a:t>indirect drive exploding pushers</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fr-FR" sz="1050" u="none" strike="noStrike" dirty="0">
                          <a:effectLst/>
                        </a:rPr>
                        <a:t>S Le </a:t>
                      </a:r>
                      <a:r>
                        <a:rPr lang="fr-FR" sz="1050" u="none" strike="noStrike">
                          <a:effectLst/>
                        </a:rPr>
                        <a:t>Pape et al. </a:t>
                      </a:r>
                      <a:r>
                        <a:rPr lang="fr-FR" sz="1050" u="none" strike="noStrike" dirty="0">
                          <a:effectLst/>
                        </a:rPr>
                        <a:t>Phys. </a:t>
                      </a:r>
                      <a:r>
                        <a:rPr lang="fr-FR" sz="1050" u="none" strike="noStrike" dirty="0" err="1">
                          <a:effectLst/>
                        </a:rPr>
                        <a:t>Rev</a:t>
                      </a:r>
                      <a:r>
                        <a:rPr lang="fr-FR" sz="1050" u="none" strike="noStrike" dirty="0">
                          <a:effectLst/>
                        </a:rPr>
                        <a:t>. </a:t>
                      </a:r>
                      <a:r>
                        <a:rPr lang="fr-FR" sz="1050" u="none" strike="noStrike" dirty="0" err="1">
                          <a:effectLst/>
                        </a:rPr>
                        <a:t>Lett</a:t>
                      </a:r>
                      <a:r>
                        <a:rPr lang="fr-FR" sz="1050" u="none" strike="noStrike" dirty="0">
                          <a:effectLst/>
                        </a:rPr>
                        <a:t>. 112 225002 (2014)</a:t>
                      </a:r>
                      <a:endParaRPr lang="fr-FR"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4105856972"/>
                  </a:ext>
                </a:extLst>
              </a:tr>
              <a:tr h="88759">
                <a:tc>
                  <a:txBody>
                    <a:bodyPr/>
                    <a:lstStyle/>
                    <a:p>
                      <a:pPr algn="l" fontAlgn="b"/>
                      <a:r>
                        <a:rPr lang="en-US" sz="1050" u="none" strike="noStrike">
                          <a:effectLst/>
                        </a:rPr>
                        <a:t>IDEPs for nuclear forensics</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D A </a:t>
                      </a:r>
                      <a:r>
                        <a:rPr lang="en-US" sz="1050" u="none" strike="noStrike">
                          <a:effectLst/>
                        </a:rPr>
                        <a:t>Shaughnessy et al </a:t>
                      </a:r>
                      <a:r>
                        <a:rPr lang="en-US" sz="1050" u="none" strike="noStrike" dirty="0">
                          <a:effectLst/>
                        </a:rPr>
                        <a:t>2016 J. Phys.: Conf. Ser. 717 012080</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259917189"/>
                  </a:ext>
                </a:extLst>
              </a:tr>
              <a:tr h="88759">
                <a:tc>
                  <a:txBody>
                    <a:bodyPr/>
                    <a:lstStyle/>
                    <a:p>
                      <a:pPr algn="l" fontAlgn="b"/>
                      <a:r>
                        <a:rPr lang="en-US" sz="1050" u="none" strike="noStrike">
                          <a:effectLst/>
                        </a:rPr>
                        <a:t>NIF solid debris collection capability</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D A </a:t>
                      </a:r>
                      <a:r>
                        <a:rPr lang="en-US" sz="1050" u="none" strike="noStrike">
                          <a:effectLst/>
                        </a:rPr>
                        <a:t>Shaughnessy et al </a:t>
                      </a:r>
                      <a:r>
                        <a:rPr lang="en-US" sz="1050" u="none" strike="noStrike" dirty="0">
                          <a:effectLst/>
                        </a:rPr>
                        <a:t>2012 Rev. Sci. </a:t>
                      </a:r>
                      <a:r>
                        <a:rPr lang="en-US" sz="1050" u="none" strike="noStrike" dirty="0" err="1">
                          <a:effectLst/>
                        </a:rPr>
                        <a:t>Instrum</a:t>
                      </a:r>
                      <a:r>
                        <a:rPr lang="en-US" sz="1050" u="none" strike="noStrike" dirty="0">
                          <a:effectLst/>
                        </a:rPr>
                        <a:t>. 83 10D917</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877264406"/>
                  </a:ext>
                </a:extLst>
              </a:tr>
              <a:tr h="106440">
                <a:tc>
                  <a:txBody>
                    <a:bodyPr/>
                    <a:lstStyle/>
                    <a:p>
                      <a:pPr algn="l" fontAlgn="b"/>
                      <a:r>
                        <a:rPr lang="en-US" sz="1050" u="none" strike="noStrike">
                          <a:effectLst/>
                        </a:rPr>
                        <a:t>enhanced NIF solid debris collection capability</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C </a:t>
                      </a:r>
                      <a:r>
                        <a:rPr lang="en-US" sz="1050" u="none" strike="noStrike">
                          <a:effectLst/>
                        </a:rPr>
                        <a:t>Waltz et al </a:t>
                      </a:r>
                      <a:r>
                        <a:rPr lang="en-US" sz="1050" u="none" strike="noStrike" dirty="0">
                          <a:effectLst/>
                        </a:rPr>
                        <a:t>2017 Proc. SPIE 10390 103900H</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428963518"/>
                  </a:ext>
                </a:extLst>
              </a:tr>
              <a:tr h="88759">
                <a:tc>
                  <a:txBody>
                    <a:bodyPr/>
                    <a:lstStyle/>
                    <a:p>
                      <a:pPr algn="l" fontAlgn="b"/>
                      <a:r>
                        <a:rPr lang="en-US" sz="1050" u="none" strike="noStrike">
                          <a:effectLst/>
                        </a:rPr>
                        <a:t>NIF HEU fission yield measurements</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it-IT" sz="1050" u="none" strike="noStrike" dirty="0">
                          <a:effectLst/>
                        </a:rPr>
                        <a:t>N </a:t>
                      </a:r>
                      <a:r>
                        <a:rPr lang="it-IT" sz="1050" u="none" strike="noStrike">
                          <a:effectLst/>
                        </a:rPr>
                        <a:t>Gharibyan et al. </a:t>
                      </a:r>
                      <a:r>
                        <a:rPr lang="it-IT" sz="1050" u="none" strike="noStrike" dirty="0">
                          <a:effectLst/>
                        </a:rPr>
                        <a:t>2015 J. Radioanal. Nucl. Chem. 303 1335</a:t>
                      </a:r>
                      <a:endParaRPr lang="it-IT"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2577048982"/>
                  </a:ext>
                </a:extLst>
              </a:tr>
              <a:tr h="99802">
                <a:tc>
                  <a:txBody>
                    <a:bodyPr/>
                    <a:lstStyle/>
                    <a:p>
                      <a:pPr algn="l" fontAlgn="b"/>
                      <a:r>
                        <a:rPr lang="en-US" sz="1050" u="none" strike="noStrike">
                          <a:effectLst/>
                        </a:rPr>
                        <a:t>NIF passive neutron experiments</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a:effectLst/>
                        </a:rPr>
                        <a:t>C B Yeamans and N Gharibyan 2016 Rev. Sci. Instrum. 87 11D702</a:t>
                      </a:r>
                      <a:endParaRPr lang="en-US" sz="1050" b="0" i="0" u="none" strike="noStrike">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955413958"/>
                  </a:ext>
                </a:extLst>
              </a:tr>
              <a:tr h="88759">
                <a:tc>
                  <a:txBody>
                    <a:bodyPr/>
                    <a:lstStyle/>
                    <a:p>
                      <a:pPr algn="l" fontAlgn="b"/>
                      <a:r>
                        <a:rPr lang="en-US" sz="1050" u="none" strike="noStrike">
                          <a:effectLst/>
                        </a:rPr>
                        <a:t>gas cell capability at NIF</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A </a:t>
                      </a:r>
                      <a:r>
                        <a:rPr lang="en-US" sz="1050" u="none" strike="noStrike">
                          <a:effectLst/>
                        </a:rPr>
                        <a:t>Ratkiewicz et al </a:t>
                      </a:r>
                      <a:r>
                        <a:rPr lang="en-US" sz="1050" u="none" strike="noStrike" dirty="0">
                          <a:effectLst/>
                        </a:rPr>
                        <a:t>2016 Rev. Sci. </a:t>
                      </a:r>
                      <a:r>
                        <a:rPr lang="en-US" sz="1050" u="none" strike="noStrike" dirty="0" err="1">
                          <a:effectLst/>
                        </a:rPr>
                        <a:t>Instrum</a:t>
                      </a:r>
                      <a:r>
                        <a:rPr lang="en-US" sz="1050" u="none" strike="noStrike" dirty="0">
                          <a:effectLst/>
                        </a:rPr>
                        <a:t>. 87 11D825</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1861509274"/>
                  </a:ext>
                </a:extLst>
              </a:tr>
              <a:tr h="110845">
                <a:tc>
                  <a:txBody>
                    <a:bodyPr/>
                    <a:lstStyle/>
                    <a:p>
                      <a:pPr algn="l" fontAlgn="b"/>
                      <a:r>
                        <a:rPr lang="en-US" sz="1050" u="none" strike="noStrike">
                          <a:effectLst/>
                        </a:rPr>
                        <a:t>neutron effects measurements at NIF</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W J </a:t>
                      </a:r>
                      <a:r>
                        <a:rPr lang="en-US" sz="1050" u="none" strike="noStrike">
                          <a:effectLst/>
                        </a:rPr>
                        <a:t>Martin et al </a:t>
                      </a:r>
                      <a:r>
                        <a:rPr lang="en-US" sz="1050" u="none" strike="noStrike" dirty="0">
                          <a:effectLst/>
                        </a:rPr>
                        <a:t>2017 Journal of Radiation Effects, Research and Engineering 35</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82734418"/>
                  </a:ext>
                </a:extLst>
              </a:tr>
              <a:tr h="121887">
                <a:tc>
                  <a:txBody>
                    <a:bodyPr/>
                    <a:lstStyle/>
                    <a:p>
                      <a:pPr algn="l" fontAlgn="b"/>
                      <a:r>
                        <a:rPr lang="en-US" sz="1050" u="none" strike="noStrike">
                          <a:effectLst/>
                        </a:rPr>
                        <a:t>neutron effects measurements at NIF</a:t>
                      </a:r>
                      <a:endParaRPr lang="en-US" sz="1050" b="0" i="0" u="none" strike="noStrike">
                        <a:solidFill>
                          <a:srgbClr val="000000"/>
                        </a:solidFill>
                        <a:effectLst/>
                        <a:latin typeface="Calibri" panose="020F0502020204030204" pitchFamily="34" charset="0"/>
                      </a:endParaRPr>
                    </a:p>
                  </a:txBody>
                  <a:tcPr marL="999" marR="999" marT="999" marB="0" anchor="b"/>
                </a:tc>
                <a:tc>
                  <a:txBody>
                    <a:bodyPr/>
                    <a:lstStyle/>
                    <a:p>
                      <a:pPr algn="l" fontAlgn="b"/>
                      <a:r>
                        <a:rPr lang="en-US" sz="1050" u="none" strike="noStrike" dirty="0">
                          <a:effectLst/>
                        </a:rPr>
                        <a:t>W J Martin, submitted to Journal of Radiation Effects, Research and Engineering</a:t>
                      </a:r>
                      <a:endParaRPr lang="en-US" sz="1050" b="0" i="0" u="none" strike="noStrike" dirty="0">
                        <a:solidFill>
                          <a:srgbClr val="000000"/>
                        </a:solidFill>
                        <a:effectLst/>
                        <a:latin typeface="Calibri" panose="020F0502020204030204" pitchFamily="34" charset="0"/>
                      </a:endParaRPr>
                    </a:p>
                  </a:txBody>
                  <a:tcPr marL="999" marR="999" marT="999" marB="0" anchor="b"/>
                </a:tc>
                <a:extLst>
                  <a:ext uri="{0D108BD9-81ED-4DB2-BD59-A6C34878D82A}">
                    <a16:rowId xmlns:a16="http://schemas.microsoft.com/office/drawing/2014/main" val="998160813"/>
                  </a:ext>
                </a:extLst>
              </a:tr>
            </a:tbl>
          </a:graphicData>
        </a:graphic>
      </p:graphicFrame>
      <p:sp>
        <p:nvSpPr>
          <p:cNvPr id="3" name="Title 2">
            <a:extLst>
              <a:ext uri="{FF2B5EF4-FFF2-40B4-BE49-F238E27FC236}">
                <a16:creationId xmlns:a16="http://schemas.microsoft.com/office/drawing/2014/main" id="{19F26D6E-F9D4-47CF-B073-E9F4B461408F}"/>
              </a:ext>
            </a:extLst>
          </p:cNvPr>
          <p:cNvSpPr>
            <a:spLocks noGrp="1"/>
          </p:cNvSpPr>
          <p:nvPr>
            <p:ph type="title"/>
          </p:nvPr>
        </p:nvSpPr>
        <p:spPr/>
        <p:txBody>
          <a:bodyPr/>
          <a:lstStyle/>
          <a:p>
            <a:r>
              <a:rPr lang="en-US" dirty="0"/>
              <a:t>NIF Neutron Sources: Reference Table</a:t>
            </a:r>
          </a:p>
        </p:txBody>
      </p:sp>
    </p:spTree>
    <p:extLst>
      <p:ext uri="{BB962C8B-B14F-4D97-AF65-F5344CB8AC3E}">
        <p14:creationId xmlns:p14="http://schemas.microsoft.com/office/powerpoint/2010/main" val="4126245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7615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solidFill>
                  <a:schemeClr val="bg1">
                    <a:lumMod val="65000"/>
                  </a:schemeClr>
                </a:solidFill>
              </a:rPr>
              <a:t>Abstract</a:t>
            </a:r>
          </a:p>
          <a:p>
            <a:pPr marL="571500" indent="-514350">
              <a:buFont typeface="+mj-lt"/>
              <a:buAutoNum type="arabicPeriod"/>
            </a:pPr>
            <a:r>
              <a:rPr lang="en-US" dirty="0"/>
              <a:t>NIF overview</a:t>
            </a:r>
          </a:p>
          <a:p>
            <a:pPr marL="914400" lvl="1" indent="-514350">
              <a:buFont typeface="+mj-lt"/>
              <a:buAutoNum type="alphaUcPeriod"/>
            </a:pPr>
            <a:r>
              <a:rPr lang="en-US" dirty="0"/>
              <a:t>Using the NIF as a neutron source</a:t>
            </a:r>
          </a:p>
          <a:p>
            <a:pPr marL="914400" lvl="1" indent="-514350">
              <a:buFont typeface="+mj-lt"/>
              <a:buAutoNum type="alphaUcPeriod"/>
            </a:pPr>
            <a:r>
              <a:rPr lang="en-US" dirty="0"/>
              <a:t>Practical consideration for the user</a:t>
            </a:r>
          </a:p>
          <a:p>
            <a:pPr marL="914400" lvl="1" indent="-514350">
              <a:buFont typeface="+mj-lt"/>
              <a:buAutoNum type="alphaUcPeriod"/>
            </a:pPr>
            <a:r>
              <a:rPr lang="en-US" dirty="0"/>
              <a:t>Fusion spectra available</a:t>
            </a:r>
          </a:p>
          <a:p>
            <a:pPr marL="571500" indent="-514350">
              <a:buFont typeface="+mj-lt"/>
              <a:buAutoNum type="arabicPeriod"/>
            </a:pPr>
            <a:r>
              <a:rPr lang="en-US" dirty="0">
                <a:solidFill>
                  <a:schemeClr val="bg1">
                    <a:lumMod val="65000"/>
                  </a:schemeClr>
                </a:solidFill>
              </a:rPr>
              <a:t>NIF neutron sources</a:t>
            </a:r>
          </a:p>
          <a:p>
            <a:pPr marL="914400" lvl="1" indent="-514350">
              <a:buFont typeface="+mj-lt"/>
              <a:buAutoNum type="alphaUcPeriod"/>
            </a:pPr>
            <a:r>
              <a:rPr lang="en-US" dirty="0">
                <a:solidFill>
                  <a:schemeClr val="bg1">
                    <a:lumMod val="65000"/>
                  </a:schemeClr>
                </a:solidFill>
              </a:rPr>
              <a:t>Polar direct drive</a:t>
            </a:r>
          </a:p>
          <a:p>
            <a:pPr marL="1085850" lvl="2" indent="-514350">
              <a:buFont typeface="+mj-lt"/>
              <a:buAutoNum type="romanLcPeriod"/>
            </a:pPr>
            <a:r>
              <a:rPr lang="en-US" dirty="0">
                <a:solidFill>
                  <a:schemeClr val="bg1">
                    <a:lumMod val="65000"/>
                  </a:schemeClr>
                </a:solidFill>
              </a:rPr>
              <a:t>CH PDXP</a:t>
            </a:r>
          </a:p>
          <a:p>
            <a:pPr marL="1085850" lvl="2" indent="-514350">
              <a:buFont typeface="+mj-lt"/>
              <a:buAutoNum type="romanLcPeriod"/>
            </a:pPr>
            <a:r>
              <a:rPr lang="en-US" dirty="0">
                <a:solidFill>
                  <a:schemeClr val="bg1">
                    <a:lumMod val="65000"/>
                  </a:schemeClr>
                </a:solidFill>
              </a:rPr>
              <a:t>SiO</a:t>
            </a:r>
            <a:r>
              <a:rPr lang="en-US" baseline="-25000" dirty="0">
                <a:solidFill>
                  <a:schemeClr val="bg1">
                    <a:lumMod val="65000"/>
                  </a:schemeClr>
                </a:solidFill>
              </a:rPr>
              <a:t>2</a:t>
            </a:r>
            <a:r>
              <a:rPr lang="en-US" dirty="0">
                <a:solidFill>
                  <a:schemeClr val="bg1">
                    <a:lumMod val="65000"/>
                  </a:schemeClr>
                </a:solidFill>
              </a:rPr>
              <a:t> DDEP</a:t>
            </a:r>
          </a:p>
          <a:p>
            <a:pPr marL="914400" lvl="1" indent="-514350">
              <a:buFont typeface="+mj-lt"/>
              <a:buAutoNum type="alphaUcPeriod"/>
            </a:pPr>
            <a:r>
              <a:rPr lang="en-US" dirty="0">
                <a:solidFill>
                  <a:schemeClr val="bg1">
                    <a:lumMod val="65000"/>
                  </a:schemeClr>
                </a:solidFill>
              </a:rPr>
              <a:t>Indirect drive</a:t>
            </a:r>
          </a:p>
          <a:p>
            <a:pPr marL="1085850" lvl="2" indent="-514350">
              <a:buFont typeface="+mj-lt"/>
              <a:buAutoNum type="romanLcPeriod"/>
            </a:pPr>
            <a:r>
              <a:rPr lang="en-US" dirty="0">
                <a:solidFill>
                  <a:schemeClr val="bg1">
                    <a:lumMod val="65000"/>
                  </a:schemeClr>
                </a:solidFill>
              </a:rPr>
              <a:t>ICF cryogenic layered</a:t>
            </a:r>
          </a:p>
          <a:p>
            <a:pPr marL="1085850" lvl="2" indent="-514350">
              <a:buFont typeface="+mj-lt"/>
              <a:buAutoNum type="romanLcPeriod"/>
            </a:pPr>
            <a:r>
              <a:rPr lang="en-US" dirty="0">
                <a:solidFill>
                  <a:schemeClr val="bg1">
                    <a:lumMod val="65000"/>
                  </a:schemeClr>
                </a:solidFill>
              </a:rPr>
              <a:t>DT gas Symcaps</a:t>
            </a:r>
          </a:p>
          <a:p>
            <a:pPr marL="1085850" lvl="2" indent="-514350">
              <a:buFont typeface="+mj-lt"/>
              <a:buAutoNum type="romanLcPeriod"/>
            </a:pPr>
            <a:r>
              <a:rPr lang="en-US" dirty="0">
                <a:solidFill>
                  <a:schemeClr val="bg1">
                    <a:lumMod val="65000"/>
                  </a:schemeClr>
                </a:solidFill>
              </a:rPr>
              <a:t>IDEP</a:t>
            </a:r>
          </a:p>
          <a:p>
            <a:pPr marL="914400" lvl="1" indent="-514350">
              <a:buFont typeface="+mj-lt"/>
              <a:buAutoNum type="alphaUcPeriod"/>
            </a:pPr>
            <a:r>
              <a:rPr lang="en-US" dirty="0">
                <a:solidFill>
                  <a:schemeClr val="bg1">
                    <a:lumMod val="65000"/>
                  </a:schemeClr>
                </a:solidFill>
              </a:rPr>
              <a:t>Summary table</a:t>
            </a:r>
          </a:p>
          <a:p>
            <a:pPr marL="571500" indent="-514350">
              <a:buFont typeface="+mj-lt"/>
              <a:buAutoNum type="arabicPeriod"/>
            </a:pPr>
            <a:r>
              <a:rPr lang="en-US" dirty="0">
                <a:solidFill>
                  <a:schemeClr val="bg1">
                    <a:lumMod val="65000"/>
                  </a:schemeClr>
                </a:solidFill>
              </a:rPr>
              <a:t>Experimental Platforms</a:t>
            </a:r>
          </a:p>
          <a:p>
            <a:pPr marL="914400" lvl="1" indent="-514350">
              <a:buFont typeface="+mj-lt"/>
              <a:buAutoNum type="alphaUcPeriod"/>
            </a:pPr>
            <a:r>
              <a:rPr lang="en-US" dirty="0">
                <a:solidFill>
                  <a:schemeClr val="bg1">
                    <a:lumMod val="65000"/>
                  </a:schemeClr>
                </a:solidFill>
              </a:rPr>
              <a:t>Exterior flange mounted and reentrant well</a:t>
            </a:r>
          </a:p>
          <a:p>
            <a:pPr marL="914400" lvl="1" indent="-514350">
              <a:buFont typeface="+mj-lt"/>
              <a:buAutoNum type="alphaUcPeriod"/>
            </a:pPr>
            <a:r>
              <a:rPr lang="en-US" dirty="0">
                <a:solidFill>
                  <a:schemeClr val="bg1">
                    <a:lumMod val="65000"/>
                  </a:schemeClr>
                </a:solidFill>
              </a:rPr>
              <a:t>Snout-mounted auxiliary positions</a:t>
            </a:r>
          </a:p>
          <a:p>
            <a:pPr marL="914400" lvl="1" indent="-514350">
              <a:buFont typeface="+mj-lt"/>
              <a:buAutoNum type="alphaUcPeriod"/>
            </a:pPr>
            <a:r>
              <a:rPr lang="en-US" dirty="0">
                <a:solidFill>
                  <a:schemeClr val="bg1">
                    <a:lumMod val="65000"/>
                  </a:schemeClr>
                </a:solidFill>
              </a:rPr>
              <a:t>Dynamic load packages</a:t>
            </a:r>
          </a:p>
          <a:p>
            <a:pPr marL="914400" lvl="1" indent="-514350">
              <a:buFont typeface="+mj-lt"/>
              <a:buAutoNum type="alphaUcPeriod"/>
            </a:pPr>
            <a:r>
              <a:rPr lang="en-US" dirty="0">
                <a:solidFill>
                  <a:schemeClr val="bg1">
                    <a:lumMod val="65000"/>
                  </a:schemeClr>
                </a:solidFill>
              </a:rPr>
              <a:t>Hohlraum</a:t>
            </a:r>
          </a:p>
          <a:p>
            <a:pPr marL="914400" lvl="1" indent="-514350">
              <a:buFont typeface="+mj-lt"/>
              <a:buAutoNum type="alphaUcPeriod"/>
            </a:pPr>
            <a:r>
              <a:rPr lang="en-US" dirty="0">
                <a:solidFill>
                  <a:schemeClr val="bg1">
                    <a:lumMod val="65000"/>
                  </a:schemeClr>
                </a:solidFill>
              </a:rPr>
              <a:t>Capsule</a:t>
            </a:r>
          </a:p>
          <a:p>
            <a:pPr marL="571500" indent="-514350">
              <a:buFont typeface="+mj-lt"/>
              <a:buAutoNum type="arabicPeriod"/>
            </a:pPr>
            <a:r>
              <a:rPr lang="en-US" dirty="0">
                <a:solidFill>
                  <a:schemeClr val="bg1">
                    <a:lumMod val="65000"/>
                  </a:schemeClr>
                </a:solidFill>
              </a:rPr>
              <a:t>Neutron Source and Experimental Platform Development</a:t>
            </a:r>
          </a:p>
          <a:p>
            <a:pPr marL="914400" lvl="1" indent="-514350">
              <a:buFont typeface="+mj-lt"/>
              <a:buAutoNum type="alphaUcPeriod"/>
            </a:pPr>
            <a:r>
              <a:rPr lang="en-US" dirty="0">
                <a:solidFill>
                  <a:schemeClr val="bg1">
                    <a:lumMod val="65000"/>
                  </a:schemeClr>
                </a:solidFill>
              </a:rPr>
              <a:t>Capsule microinjection doping</a:t>
            </a:r>
          </a:p>
          <a:p>
            <a:pPr marL="914400" lvl="1" indent="-514350">
              <a:buFont typeface="+mj-lt"/>
              <a:buAutoNum type="alphaUcPeriod"/>
            </a:pPr>
            <a:r>
              <a:rPr lang="en-US" dirty="0">
                <a:solidFill>
                  <a:schemeClr val="bg1">
                    <a:lumMod val="65000"/>
                  </a:schemeClr>
                </a:solidFill>
              </a:rPr>
              <a:t>Neutron source development: yield enhancements</a:t>
            </a:r>
          </a:p>
          <a:p>
            <a:pPr marL="914400" lvl="1" indent="-514350">
              <a:buFont typeface="+mj-lt"/>
              <a:buAutoNum type="alphaUcPeriod"/>
            </a:pPr>
            <a:r>
              <a:rPr lang="en-US" dirty="0">
                <a:solidFill>
                  <a:schemeClr val="bg1">
                    <a:lumMod val="65000"/>
                  </a:schemeClr>
                </a:solidFill>
              </a:rPr>
              <a:t>Experimental support ring and reduced source standoff</a:t>
            </a:r>
          </a:p>
          <a:p>
            <a:pPr marL="571500" indent="-514350">
              <a:buFont typeface="+mj-lt"/>
              <a:buAutoNum type="arabicPeriod"/>
            </a:pPr>
            <a:r>
              <a:rPr lang="en-US" dirty="0">
                <a:solidFill>
                  <a:schemeClr val="bg1">
                    <a:lumMod val="65000"/>
                  </a:schemeClr>
                </a:solidFill>
              </a:rPr>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167833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2"/>
          <a:stretch>
            <a:fillRect/>
          </a:stretch>
        </p:blipFill>
        <p:spPr>
          <a:xfrm>
            <a:off x="0" y="0"/>
            <a:ext cx="9147130" cy="6396892"/>
          </a:xfrm>
        </p:spPr>
      </p:pic>
      <p:sp>
        <p:nvSpPr>
          <p:cNvPr id="3" name="Title 2"/>
          <p:cNvSpPr>
            <a:spLocks noGrp="1"/>
          </p:cNvSpPr>
          <p:nvPr>
            <p:ph type="title" idx="4294967295"/>
          </p:nvPr>
        </p:nvSpPr>
        <p:spPr>
          <a:xfrm>
            <a:off x="203329" y="102934"/>
            <a:ext cx="8850794" cy="1228725"/>
          </a:xfrm>
        </p:spPr>
        <p:txBody>
          <a:bodyPr>
            <a:normAutofit/>
          </a:bodyPr>
          <a:lstStyle/>
          <a:p>
            <a:pPr marL="1588"/>
            <a:r>
              <a:rPr lang="en-US" dirty="0">
                <a:solidFill>
                  <a:schemeClr val="tx1"/>
                </a:solidFill>
              </a:rPr>
              <a:t>The National Ignition Facility is the world’s largest laser-driven neutron source.</a:t>
            </a:r>
            <a:endParaRPr lang="en-US" sz="2400" b="0" dirty="0">
              <a:solidFill>
                <a:schemeClr val="tx1"/>
              </a:solidFill>
            </a:endParaRPr>
          </a:p>
        </p:txBody>
      </p:sp>
    </p:spTree>
    <p:extLst>
      <p:ext uri="{BB962C8B-B14F-4D97-AF65-F5344CB8AC3E}">
        <p14:creationId xmlns:p14="http://schemas.microsoft.com/office/powerpoint/2010/main" val="1127530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0B351D-9233-4934-AB44-5C709996FB72}"/>
              </a:ext>
            </a:extLst>
          </p:cNvPr>
          <p:cNvSpPr>
            <a:spLocks noGrp="1"/>
          </p:cNvSpPr>
          <p:nvPr>
            <p:ph type="title"/>
          </p:nvPr>
        </p:nvSpPr>
        <p:spPr/>
        <p:txBody>
          <a:bodyPr/>
          <a:lstStyle/>
          <a:p>
            <a:r>
              <a:rPr lang="en-US" dirty="0"/>
              <a:t>Overview: Using the NIF as a neutron source</a:t>
            </a:r>
          </a:p>
        </p:txBody>
      </p:sp>
      <p:sp>
        <p:nvSpPr>
          <p:cNvPr id="6" name="Content Placeholder 5">
            <a:extLst>
              <a:ext uri="{FF2B5EF4-FFF2-40B4-BE49-F238E27FC236}">
                <a16:creationId xmlns:a16="http://schemas.microsoft.com/office/drawing/2014/main" id="{A1E914A4-922F-4EE1-BFAE-CBDD79F5FF2A}"/>
              </a:ext>
            </a:extLst>
          </p:cNvPr>
          <p:cNvSpPr>
            <a:spLocks noGrp="1"/>
          </p:cNvSpPr>
          <p:nvPr>
            <p:ph idx="10"/>
          </p:nvPr>
        </p:nvSpPr>
        <p:spPr/>
        <p:txBody>
          <a:bodyPr>
            <a:normAutofit fontScale="92500" lnSpcReduction="10000"/>
          </a:bodyPr>
          <a:lstStyle/>
          <a:p>
            <a:r>
              <a:rPr lang="en-US" dirty="0"/>
              <a:t>Experiments enter through the NIF User Office or specific programs.</a:t>
            </a:r>
          </a:p>
          <a:p>
            <a:r>
              <a:rPr lang="en-US" dirty="0"/>
              <a:t>Based on user needs, individual experiments are fielded on an available NIF neutron yield shot.</a:t>
            </a:r>
          </a:p>
          <a:p>
            <a:r>
              <a:rPr lang="en-US" dirty="0"/>
              <a:t>Experiments are designed into a diagnostic instrument manipulator (DIM) or Target and Diagnostic Manipulator (TANDM), with design based on fluence an volume requirements.</a:t>
            </a:r>
          </a:p>
          <a:p>
            <a:endParaRPr lang="en-US" dirty="0"/>
          </a:p>
        </p:txBody>
      </p:sp>
      <p:pic>
        <p:nvPicPr>
          <p:cNvPr id="12" name="Picture 19" descr="Hohlraum simplified.png">
            <a:extLst>
              <a:ext uri="{FF2B5EF4-FFF2-40B4-BE49-F238E27FC236}">
                <a16:creationId xmlns:a16="http://schemas.microsoft.com/office/drawing/2014/main" id="{7A1A395E-7538-4C88-8CB6-143BD4C1F489}"/>
              </a:ext>
            </a:extLst>
          </p:cNvPr>
          <p:cNvPicPr>
            <a:picLocks noChangeAspect="1"/>
          </p:cNvPicPr>
          <p:nvPr/>
        </p:nvPicPr>
        <p:blipFill>
          <a:blip r:embed="rId2" cstate="print"/>
          <a:srcRect/>
          <a:stretch>
            <a:fillRect/>
          </a:stretch>
        </p:blipFill>
        <p:spPr bwMode="auto">
          <a:xfrm>
            <a:off x="3158818" y="1336717"/>
            <a:ext cx="1709323" cy="1465876"/>
          </a:xfrm>
          <a:prstGeom prst="rect">
            <a:avLst/>
          </a:prstGeom>
          <a:noFill/>
          <a:ln w="9525">
            <a:noFill/>
            <a:miter lim="800000"/>
            <a:headEnd/>
            <a:tailEnd/>
          </a:ln>
        </p:spPr>
      </p:pic>
      <p:pic>
        <p:nvPicPr>
          <p:cNvPr id="24" name="Picture 23">
            <a:extLst>
              <a:ext uri="{FF2B5EF4-FFF2-40B4-BE49-F238E27FC236}">
                <a16:creationId xmlns:a16="http://schemas.microsoft.com/office/drawing/2014/main" id="{241ACD58-E2B7-47A3-8C0D-E9C32FD534B2}"/>
              </a:ext>
            </a:extLst>
          </p:cNvPr>
          <p:cNvPicPr>
            <a:picLocks noChangeAspect="1"/>
          </p:cNvPicPr>
          <p:nvPr/>
        </p:nvPicPr>
        <p:blipFill>
          <a:blip r:embed="rId3"/>
          <a:stretch>
            <a:fillRect/>
          </a:stretch>
        </p:blipFill>
        <p:spPr>
          <a:xfrm>
            <a:off x="1952675" y="1515879"/>
            <a:ext cx="1092241" cy="1107552"/>
          </a:xfrm>
          <a:prstGeom prst="rect">
            <a:avLst/>
          </a:prstGeom>
        </p:spPr>
      </p:pic>
      <p:graphicFrame>
        <p:nvGraphicFramePr>
          <p:cNvPr id="37" name="Table 36">
            <a:extLst>
              <a:ext uri="{FF2B5EF4-FFF2-40B4-BE49-F238E27FC236}">
                <a16:creationId xmlns:a16="http://schemas.microsoft.com/office/drawing/2014/main" id="{9C76DD3D-5C94-4A08-8212-275988F8EB59}"/>
              </a:ext>
            </a:extLst>
          </p:cNvPr>
          <p:cNvGraphicFramePr>
            <a:graphicFrameLocks noGrp="1"/>
          </p:cNvGraphicFramePr>
          <p:nvPr>
            <p:extLst>
              <p:ext uri="{D42A27DB-BD31-4B8C-83A1-F6EECF244321}">
                <p14:modId xmlns:p14="http://schemas.microsoft.com/office/powerpoint/2010/main" val="521676552"/>
              </p:ext>
            </p:extLst>
          </p:nvPr>
        </p:nvGraphicFramePr>
        <p:xfrm>
          <a:off x="456855" y="3032860"/>
          <a:ext cx="4083883" cy="2746544"/>
        </p:xfrm>
        <a:graphic>
          <a:graphicData uri="http://schemas.openxmlformats.org/drawingml/2006/table">
            <a:tbl>
              <a:tblPr>
                <a:tableStyleId>{8EC20E35-A176-4012-BC5E-935CFFF8708E}</a:tableStyleId>
              </a:tblPr>
              <a:tblGrid>
                <a:gridCol w="1258622">
                  <a:extLst>
                    <a:ext uri="{9D8B030D-6E8A-4147-A177-3AD203B41FA5}">
                      <a16:colId xmlns:a16="http://schemas.microsoft.com/office/drawing/2014/main" val="3209289419"/>
                    </a:ext>
                  </a:extLst>
                </a:gridCol>
                <a:gridCol w="1476065">
                  <a:extLst>
                    <a:ext uri="{9D8B030D-6E8A-4147-A177-3AD203B41FA5}">
                      <a16:colId xmlns:a16="http://schemas.microsoft.com/office/drawing/2014/main" val="1409225349"/>
                    </a:ext>
                  </a:extLst>
                </a:gridCol>
                <a:gridCol w="1349196">
                  <a:extLst>
                    <a:ext uri="{9D8B030D-6E8A-4147-A177-3AD203B41FA5}">
                      <a16:colId xmlns:a16="http://schemas.microsoft.com/office/drawing/2014/main" val="1122192213"/>
                    </a:ext>
                  </a:extLst>
                </a:gridCol>
              </a:tblGrid>
              <a:tr h="237878">
                <a:tc>
                  <a:txBody>
                    <a:bodyPr/>
                    <a:lstStyle/>
                    <a:p>
                      <a:pPr algn="r" fontAlgn="b"/>
                      <a:endParaRPr lang="en-US" sz="11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latin typeface="Calibri" panose="020F0502020204030204" pitchFamily="34" charset="0"/>
                        </a:rPr>
                        <a:t>Direct drive</a:t>
                      </a:r>
                      <a:endParaRPr lang="en-US" sz="11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latin typeface="Calibri" panose="020F0502020204030204" pitchFamily="34" charset="0"/>
                        </a:rPr>
                        <a:t>Indirect drive</a:t>
                      </a:r>
                      <a:endParaRPr lang="en-US" sz="11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5900150"/>
                  </a:ext>
                </a:extLst>
              </a:tr>
              <a:tr h="211968">
                <a:tc>
                  <a:txBody>
                    <a:bodyPr/>
                    <a:lstStyle/>
                    <a:p>
                      <a:pPr algn="l" fontAlgn="b"/>
                      <a:r>
                        <a:rPr lang="en-US" sz="1100" b="0" i="0" u="none" strike="noStrike" dirty="0">
                          <a:solidFill>
                            <a:srgbClr val="000000"/>
                          </a:solidFill>
                          <a:effectLst/>
                          <a:latin typeface="Calibri" panose="020F0502020204030204" pitchFamily="34" charset="0"/>
                        </a:rPr>
                        <a:t>Capsule material</a:t>
                      </a: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US" sz="1100" b="0" i="0" u="none" strike="noStrike" dirty="0">
                          <a:solidFill>
                            <a:srgbClr val="000000"/>
                          </a:solidFill>
                          <a:effectLst/>
                          <a:latin typeface="Calibri" panose="020F0502020204030204" pitchFamily="34" charset="0"/>
                        </a:rPr>
                        <a:t>CH, SiO</a:t>
                      </a:r>
                      <a:r>
                        <a:rPr lang="en-US" sz="1100" b="0" i="0" u="none" strike="noStrike" baseline="-25000" dirty="0">
                          <a:solidFill>
                            <a:srgbClr val="000000"/>
                          </a:solidFill>
                          <a:effectLst/>
                          <a:latin typeface="Calibri" panose="020F0502020204030204" pitchFamily="34" charset="0"/>
                        </a:rPr>
                        <a:t>2</a:t>
                      </a: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US" sz="1100" b="0" i="0" u="none" strike="noStrike" dirty="0">
                          <a:solidFill>
                            <a:srgbClr val="000000"/>
                          </a:solidFill>
                          <a:effectLst/>
                          <a:latin typeface="Calibri" panose="020F0502020204030204" pitchFamily="34" charset="0"/>
                        </a:rPr>
                        <a:t>CH, C, Be, other</a:t>
                      </a:r>
                    </a:p>
                  </a:txBody>
                  <a:tcPr marL="6350" marR="6350" marT="6350"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2714490"/>
                  </a:ext>
                </a:extLst>
              </a:tr>
              <a:tr h="211968">
                <a:tc>
                  <a:txBody>
                    <a:bodyPr/>
                    <a:lstStyle/>
                    <a:p>
                      <a:pPr algn="l" fontAlgn="b"/>
                      <a:r>
                        <a:rPr lang="en-US" sz="1100" b="0" i="0" u="none" strike="noStrike" dirty="0">
                          <a:solidFill>
                            <a:srgbClr val="000000"/>
                          </a:solidFill>
                          <a:effectLst/>
                          <a:latin typeface="Calibri" panose="020F0502020204030204" pitchFamily="34" charset="0"/>
                        </a:rPr>
                        <a:t>Hohlraum material</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n/a</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Au, Au/DU</a:t>
                      </a:r>
                    </a:p>
                  </a:txBody>
                  <a:tcPr marL="6350" marR="6350" marT="6350" marB="0" anchor="b"/>
                </a:tc>
                <a:extLst>
                  <a:ext uri="{0D108BD9-81ED-4DB2-BD59-A6C34878D82A}">
                    <a16:rowId xmlns:a16="http://schemas.microsoft.com/office/drawing/2014/main" val="2692693231"/>
                  </a:ext>
                </a:extLst>
              </a:tr>
              <a:tr h="211968">
                <a:tc>
                  <a:txBody>
                    <a:bodyPr/>
                    <a:lstStyle/>
                    <a:p>
                      <a:pPr algn="l" fontAlgn="b"/>
                      <a:r>
                        <a:rPr lang="en-US" sz="1100" b="0" i="0" u="none" strike="noStrike" dirty="0">
                          <a:solidFill>
                            <a:srgbClr val="000000"/>
                          </a:solidFill>
                          <a:effectLst/>
                          <a:latin typeface="Calibri" panose="020F0502020204030204" pitchFamily="34" charset="0"/>
                        </a:rPr>
                        <a:t>Fielding temperature</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293 K</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293 K, 18-120 K</a:t>
                      </a:r>
                    </a:p>
                  </a:txBody>
                  <a:tcPr marL="6350" marR="6350" marT="6350" marB="0" anchor="b"/>
                </a:tc>
                <a:extLst>
                  <a:ext uri="{0D108BD9-81ED-4DB2-BD59-A6C34878D82A}">
                    <a16:rowId xmlns:a16="http://schemas.microsoft.com/office/drawing/2014/main" val="863225562"/>
                  </a:ext>
                </a:extLst>
              </a:tr>
              <a:tr h="211968">
                <a:tc>
                  <a:txBody>
                    <a:bodyPr/>
                    <a:lstStyle/>
                    <a:p>
                      <a:pPr algn="l" fontAlgn="b"/>
                      <a:r>
                        <a:rPr lang="en-US" sz="1100" b="0" i="0" u="none" strike="noStrike" dirty="0">
                          <a:solidFill>
                            <a:srgbClr val="000000"/>
                          </a:solidFill>
                          <a:effectLst/>
                          <a:latin typeface="Calibri" panose="020F0502020204030204" pitchFamily="34" charset="0"/>
                        </a:rPr>
                        <a:t>DT yield</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4 x 10</a:t>
                      </a:r>
                      <a:r>
                        <a:rPr lang="en-US" sz="1100" b="0" i="0" u="none" strike="noStrike" baseline="30000" dirty="0">
                          <a:solidFill>
                            <a:srgbClr val="000000"/>
                          </a:solidFill>
                          <a:effectLst/>
                          <a:latin typeface="Calibri" panose="020F0502020204030204" pitchFamily="34" charset="0"/>
                        </a:rPr>
                        <a:t>15</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1.7 x 10</a:t>
                      </a:r>
                      <a:r>
                        <a:rPr lang="en-US" sz="1100" b="0" i="0" u="none" strike="noStrike" baseline="30000" dirty="0">
                          <a:solidFill>
                            <a:srgbClr val="000000"/>
                          </a:solidFill>
                          <a:effectLst/>
                          <a:latin typeface="Calibri" panose="020F0502020204030204" pitchFamily="34" charset="0"/>
                        </a:rPr>
                        <a:t>16</a:t>
                      </a:r>
                    </a:p>
                  </a:txBody>
                  <a:tcPr marL="6350" marR="6350" marT="6350" marB="0" anchor="b"/>
                </a:tc>
                <a:extLst>
                  <a:ext uri="{0D108BD9-81ED-4DB2-BD59-A6C34878D82A}">
                    <a16:rowId xmlns:a16="http://schemas.microsoft.com/office/drawing/2014/main" val="2516286997"/>
                  </a:ext>
                </a:extLst>
              </a:tr>
              <a:tr h="211968">
                <a:tc>
                  <a:txBody>
                    <a:bodyPr/>
                    <a:lstStyle/>
                    <a:p>
                      <a:pPr algn="l" fontAlgn="b"/>
                      <a:r>
                        <a:rPr lang="en-US" sz="1100" b="0" i="0" u="none" strike="noStrike" dirty="0">
                          <a:solidFill>
                            <a:srgbClr val="000000"/>
                          </a:solidFill>
                          <a:effectLst/>
                          <a:latin typeface="Calibri" panose="020F0502020204030204" pitchFamily="34" charset="0"/>
                        </a:rPr>
                        <a:t>Burn duration (</a:t>
                      </a:r>
                      <a:r>
                        <a:rPr lang="en-US" sz="1100" b="0" i="0" u="none" strike="noStrike" dirty="0" err="1">
                          <a:solidFill>
                            <a:srgbClr val="000000"/>
                          </a:solidFill>
                          <a:effectLst/>
                          <a:latin typeface="Calibri" panose="020F0502020204030204" pitchFamily="34" charset="0"/>
                        </a:rPr>
                        <a:t>ps</a:t>
                      </a:r>
                      <a:r>
                        <a:rPr lang="en-US" sz="1100" b="0" i="0" u="none" strike="noStrike" dirty="0">
                          <a:solidFill>
                            <a:srgbClr val="000000"/>
                          </a:solidFill>
                          <a:effectLst/>
                          <a:latin typeface="Calibri" panose="020F0502020204030204" pitchFamily="34" charset="0"/>
                        </a:rPr>
                        <a:t>)</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250</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150-200</a:t>
                      </a:r>
                    </a:p>
                  </a:txBody>
                  <a:tcPr marL="6350" marR="6350" marT="6350" marB="0" anchor="b"/>
                </a:tc>
                <a:extLst>
                  <a:ext uri="{0D108BD9-81ED-4DB2-BD59-A6C34878D82A}">
                    <a16:rowId xmlns:a16="http://schemas.microsoft.com/office/drawing/2014/main" val="4231274502"/>
                  </a:ext>
                </a:extLst>
              </a:tr>
              <a:tr h="211968">
                <a:tc>
                  <a:txBody>
                    <a:bodyPr/>
                    <a:lstStyle/>
                    <a:p>
                      <a:pPr algn="l" fontAlgn="b"/>
                      <a:r>
                        <a:rPr lang="en-US" sz="1100" b="0" i="0" u="none" strike="noStrike" dirty="0">
                          <a:solidFill>
                            <a:srgbClr val="000000"/>
                          </a:solidFill>
                          <a:effectLst/>
                          <a:latin typeface="Calibri" panose="020F0502020204030204" pitchFamily="34" charset="0"/>
                        </a:rPr>
                        <a:t>Neutron thermal temperature (</a:t>
                      </a:r>
                      <a:r>
                        <a:rPr lang="en-US" sz="1100" b="0" i="0" u="none" strike="noStrike" dirty="0" err="1">
                          <a:solidFill>
                            <a:srgbClr val="000000"/>
                          </a:solidFill>
                          <a:effectLst/>
                          <a:latin typeface="Calibri" panose="020F0502020204030204" pitchFamily="34" charset="0"/>
                        </a:rPr>
                        <a:t>keV</a:t>
                      </a:r>
                      <a:r>
                        <a:rPr lang="en-US" sz="1100" b="0" i="0" u="none" strike="noStrike" dirty="0">
                          <a:solidFill>
                            <a:srgbClr val="000000"/>
                          </a:solidFill>
                          <a:effectLst/>
                          <a:latin typeface="Calibri" panose="020F0502020204030204" pitchFamily="34" charset="0"/>
                        </a:rPr>
                        <a:t>)</a:t>
                      </a:r>
                    </a:p>
                  </a:txBody>
                  <a:tcPr marL="6350" marR="6350" marT="63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8-15</a:t>
                      </a:r>
                    </a:p>
                  </a:txBody>
                  <a:tcPr marL="6350" marR="6350" marT="63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2-5</a:t>
                      </a:r>
                    </a:p>
                  </a:txBody>
                  <a:tcPr marL="6350" marR="6350" marT="6350" marB="0" anchor="b"/>
                </a:tc>
                <a:extLst>
                  <a:ext uri="{0D108BD9-81ED-4DB2-BD59-A6C34878D82A}">
                    <a16:rowId xmlns:a16="http://schemas.microsoft.com/office/drawing/2014/main" val="2041890499"/>
                  </a:ext>
                </a:extLst>
              </a:tr>
              <a:tr h="211968">
                <a:tc>
                  <a:txBody>
                    <a:bodyPr/>
                    <a:lstStyle/>
                    <a:p>
                      <a:pPr algn="l" fontAlgn="b"/>
                      <a:r>
                        <a:rPr lang="en-US" sz="1100" b="0" i="0" u="none" strike="noStrike" dirty="0">
                          <a:solidFill>
                            <a:srgbClr val="000000"/>
                          </a:solidFill>
                          <a:effectLst/>
                          <a:latin typeface="Calibri" panose="020F0502020204030204" pitchFamily="34" charset="0"/>
                        </a:rPr>
                        <a:t>Maximum fluence available (n/cm</a:t>
                      </a:r>
                      <a:r>
                        <a:rPr lang="en-US" sz="1100" b="0" i="0" u="none" strike="noStrike" baseline="30000" dirty="0">
                          <a:solidFill>
                            <a:srgbClr val="000000"/>
                          </a:solidFill>
                          <a:effectLst/>
                          <a:latin typeface="Calibri" panose="020F0502020204030204" pitchFamily="34" charset="0"/>
                        </a:rPr>
                        <a:t>2</a:t>
                      </a:r>
                      <a:r>
                        <a:rPr lang="en-US" sz="1100" b="0" i="0" u="none" strike="noStrike" dirty="0">
                          <a:solidFill>
                            <a:srgbClr val="000000"/>
                          </a:solidFill>
                          <a:effectLst/>
                          <a:latin typeface="Calibri" panose="020F0502020204030204" pitchFamily="34" charset="0"/>
                        </a:rPr>
                        <a:t>)</a:t>
                      </a:r>
                    </a:p>
                  </a:txBody>
                  <a:tcPr marL="6350" marR="6350" marT="6350" marB="0" anchor="b"/>
                </a:tc>
                <a:tc>
                  <a:txBody>
                    <a:bodyPr/>
                    <a:lstStyle/>
                    <a:p>
                      <a:pPr algn="ctr" fontAlgn="b"/>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76216597"/>
                  </a:ext>
                </a:extLst>
              </a:tr>
              <a:tr h="211968">
                <a:tc>
                  <a:txBody>
                    <a:bodyPr/>
                    <a:lstStyle/>
                    <a:p>
                      <a:pPr algn="r" fontAlgn="b"/>
                      <a:r>
                        <a:rPr lang="en-US" sz="1100" b="0" i="0" u="none" strike="noStrike" dirty="0">
                          <a:solidFill>
                            <a:srgbClr val="000000"/>
                          </a:solidFill>
                          <a:effectLst/>
                          <a:latin typeface="Calibri" panose="020F0502020204030204" pitchFamily="34" charset="0"/>
                        </a:rPr>
                        <a:t>Destructive</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3 x 10</a:t>
                      </a:r>
                      <a:r>
                        <a:rPr lang="en-US" sz="1100" b="0" i="0" u="none" strike="noStrike" baseline="30000" dirty="0">
                          <a:solidFill>
                            <a:srgbClr val="000000"/>
                          </a:solidFill>
                          <a:effectLst/>
                          <a:latin typeface="Calibri" panose="020F0502020204030204" pitchFamily="34" charset="0"/>
                        </a:rPr>
                        <a:t>14</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3 x 10</a:t>
                      </a:r>
                      <a:r>
                        <a:rPr lang="en-US" sz="1100" b="0" i="0" u="none" strike="noStrike" baseline="30000" dirty="0">
                          <a:solidFill>
                            <a:srgbClr val="000000"/>
                          </a:solidFill>
                          <a:effectLst/>
                          <a:latin typeface="Calibri" panose="020F0502020204030204" pitchFamily="34" charset="0"/>
                        </a:rPr>
                        <a:t>15</a:t>
                      </a:r>
                    </a:p>
                  </a:txBody>
                  <a:tcPr marL="6350" marR="6350" marT="6350" marB="0" anchor="b"/>
                </a:tc>
                <a:extLst>
                  <a:ext uri="{0D108BD9-81ED-4DB2-BD59-A6C34878D82A}">
                    <a16:rowId xmlns:a16="http://schemas.microsoft.com/office/drawing/2014/main" val="2717653382"/>
                  </a:ext>
                </a:extLst>
              </a:tr>
              <a:tr h="211968">
                <a:tc>
                  <a:txBody>
                    <a:bodyPr/>
                    <a:lstStyle/>
                    <a:p>
                      <a:pPr algn="r" fontAlgn="b"/>
                      <a:r>
                        <a:rPr lang="en-US" sz="1100" b="0" i="0" u="none" strike="noStrike" dirty="0">
                          <a:solidFill>
                            <a:srgbClr val="000000"/>
                          </a:solidFill>
                          <a:effectLst/>
                          <a:latin typeface="Calibri" panose="020F0502020204030204" pitchFamily="34" charset="0"/>
                        </a:rPr>
                        <a:t>nondestructive</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6 x 10</a:t>
                      </a:r>
                      <a:r>
                        <a:rPr lang="en-US" sz="1100" b="0" i="0" u="none" strike="noStrike" baseline="30000" dirty="0">
                          <a:solidFill>
                            <a:srgbClr val="000000"/>
                          </a:solidFill>
                          <a:effectLst/>
                          <a:latin typeface="Calibri" panose="020F0502020204030204" pitchFamily="34" charset="0"/>
                        </a:rPr>
                        <a:t>12</a:t>
                      </a:r>
                    </a:p>
                  </a:txBody>
                  <a:tcPr marL="6350" marR="6350" marT="635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1.6 x 10</a:t>
                      </a:r>
                      <a:r>
                        <a:rPr lang="en-US" sz="1100" b="0" i="0" u="none" strike="noStrike" baseline="30000" dirty="0">
                          <a:solidFill>
                            <a:srgbClr val="000000"/>
                          </a:solidFill>
                          <a:effectLst/>
                          <a:latin typeface="Calibri" panose="020F0502020204030204" pitchFamily="34" charset="0"/>
                        </a:rPr>
                        <a:t>13</a:t>
                      </a:r>
                    </a:p>
                  </a:txBody>
                  <a:tcPr marL="6350" marR="6350" marT="6350" marB="0" anchor="b"/>
                </a:tc>
                <a:extLst>
                  <a:ext uri="{0D108BD9-81ED-4DB2-BD59-A6C34878D82A}">
                    <a16:rowId xmlns:a16="http://schemas.microsoft.com/office/drawing/2014/main" val="1450026147"/>
                  </a:ext>
                </a:extLst>
              </a:tr>
              <a:tr h="211968">
                <a:tc>
                  <a:txBody>
                    <a:bodyPr/>
                    <a:lstStyle/>
                    <a:p>
                      <a:pPr algn="l" fontAlgn="b"/>
                      <a:r>
                        <a:rPr lang="en-US" sz="1100" b="0" i="0" u="none" strike="noStrike" dirty="0">
                          <a:solidFill>
                            <a:srgbClr val="000000"/>
                          </a:solidFill>
                          <a:effectLst/>
                          <a:latin typeface="Calibri" panose="020F0502020204030204" pitchFamily="34" charset="0"/>
                        </a:rPr>
                        <a:t>DT neutrons per NIF optics log growth</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74</a:t>
                      </a:r>
                    </a:p>
                  </a:txBody>
                  <a:tcPr marL="6350" marR="6350" marT="6350" marB="0" anchor="b"/>
                </a:tc>
                <a:tc>
                  <a:txBody>
                    <a:bodyPr/>
                    <a:lstStyle/>
                    <a:p>
                      <a:pPr algn="ctr" fontAlgn="b"/>
                      <a:r>
                        <a:rPr lang="en-US" sz="1100" b="0" i="0" u="none" strike="noStrike" dirty="0">
                          <a:solidFill>
                            <a:srgbClr val="000000"/>
                          </a:solidFill>
                          <a:effectLst/>
                          <a:latin typeface="Calibri" panose="020F0502020204030204" pitchFamily="34" charset="0"/>
                        </a:rPr>
                        <a:t>9</a:t>
                      </a:r>
                    </a:p>
                  </a:txBody>
                  <a:tcPr marL="6350" marR="6350" marT="6350" marB="0" anchor="b"/>
                </a:tc>
                <a:extLst>
                  <a:ext uri="{0D108BD9-81ED-4DB2-BD59-A6C34878D82A}">
                    <a16:rowId xmlns:a16="http://schemas.microsoft.com/office/drawing/2014/main" val="537750514"/>
                  </a:ext>
                </a:extLst>
              </a:tr>
            </a:tbl>
          </a:graphicData>
        </a:graphic>
      </p:graphicFrame>
    </p:spTree>
    <p:extLst>
      <p:ext uri="{BB962C8B-B14F-4D97-AF65-F5344CB8AC3E}">
        <p14:creationId xmlns:p14="http://schemas.microsoft.com/office/powerpoint/2010/main" val="248893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8AAB016-4ED9-441C-A401-687AE4DF192F}"/>
              </a:ext>
            </a:extLst>
          </p:cNvPr>
          <p:cNvSpPr>
            <a:spLocks noGrp="1"/>
          </p:cNvSpPr>
          <p:nvPr>
            <p:ph idx="1"/>
          </p:nvPr>
        </p:nvSpPr>
        <p:spPr>
          <a:xfrm>
            <a:off x="457200" y="1441524"/>
            <a:ext cx="8229600" cy="4744353"/>
          </a:xfrm>
        </p:spPr>
        <p:txBody>
          <a:bodyPr>
            <a:normAutofit fontScale="85000" lnSpcReduction="20000"/>
          </a:bodyPr>
          <a:lstStyle/>
          <a:p>
            <a:r>
              <a:rPr lang="en-US" dirty="0"/>
              <a:t>Experiments allocated through accepted program proposals (JNSAC/NSA, HED and ICF councils, Discovery Science) can select their experimental configuration to best use the allocation.</a:t>
            </a:r>
          </a:p>
          <a:p>
            <a:r>
              <a:rPr lang="en-US" dirty="0"/>
              <a:t>Ride-along: Any NIF DT yield shot (29 in FY17, 26 in FY16) may support additional experiments through coordination with the campaign experimental team. This includes NIF facility neutron calibration shots as well as programmatic.</a:t>
            </a:r>
          </a:p>
          <a:p>
            <a:r>
              <a:rPr lang="en-US" dirty="0"/>
              <a:t>Optics Use: NIF is a rare laser facility operating above the optics damage threshold. A computational laser performance model helps determine the “optics use” per proposed laser shot in units of damage log growth.</a:t>
            </a:r>
          </a:p>
          <a:p>
            <a:r>
              <a:rPr lang="en-US" dirty="0"/>
              <a:t>Shot cycle length: Allocation is usually made in “user days.” Neutron yield shots have lengthy neutron mitigation procedures. Typical planning is one yield shot per user day.</a:t>
            </a:r>
          </a:p>
          <a:p>
            <a:r>
              <a:rPr lang="en-US" dirty="0"/>
              <a:t>Debris and Shrapnel: The experimental planning process at NIF focuses on machine safety and maintaining experimental throughput.</a:t>
            </a:r>
          </a:p>
        </p:txBody>
      </p:sp>
      <p:sp>
        <p:nvSpPr>
          <p:cNvPr id="4" name="Title 3">
            <a:extLst>
              <a:ext uri="{FF2B5EF4-FFF2-40B4-BE49-F238E27FC236}">
                <a16:creationId xmlns:a16="http://schemas.microsoft.com/office/drawing/2014/main" id="{2B44A07B-6132-4633-A84D-59FF0464F187}"/>
              </a:ext>
            </a:extLst>
          </p:cNvPr>
          <p:cNvSpPr>
            <a:spLocks noGrp="1"/>
          </p:cNvSpPr>
          <p:nvPr>
            <p:ph type="title"/>
          </p:nvPr>
        </p:nvSpPr>
        <p:spPr/>
        <p:txBody>
          <a:bodyPr/>
          <a:lstStyle/>
          <a:p>
            <a:r>
              <a:rPr lang="en-US" dirty="0"/>
              <a:t>Overview: Practical considerations for a NIF user</a:t>
            </a:r>
          </a:p>
        </p:txBody>
      </p:sp>
    </p:spTree>
    <p:extLst>
      <p:ext uri="{BB962C8B-B14F-4D97-AF65-F5344CB8AC3E}">
        <p14:creationId xmlns:p14="http://schemas.microsoft.com/office/powerpoint/2010/main" val="240001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EC8AAB-C06B-4F09-983C-8C0033033C19}"/>
              </a:ext>
            </a:extLst>
          </p:cNvPr>
          <p:cNvSpPr>
            <a:spLocks noGrp="1"/>
          </p:cNvSpPr>
          <p:nvPr>
            <p:ph idx="1"/>
          </p:nvPr>
        </p:nvSpPr>
        <p:spPr/>
        <p:txBody>
          <a:bodyPr/>
          <a:lstStyle/>
          <a:p>
            <a:r>
              <a:rPr lang="en-US" dirty="0"/>
              <a:t>All neutron sources have designs for 14 MeV deuterium-tritium (DT), 0-10 MeV pure tritium (TT), pure deuterium (DD), and He-3 and He-4 for charged particle sources.</a:t>
            </a:r>
          </a:p>
        </p:txBody>
      </p:sp>
      <p:sp>
        <p:nvSpPr>
          <p:cNvPr id="3" name="Title 2">
            <a:extLst>
              <a:ext uri="{FF2B5EF4-FFF2-40B4-BE49-F238E27FC236}">
                <a16:creationId xmlns:a16="http://schemas.microsoft.com/office/drawing/2014/main" id="{F296C419-463B-46E1-9C09-7DEC11FC51DF}"/>
              </a:ext>
            </a:extLst>
          </p:cNvPr>
          <p:cNvSpPr>
            <a:spLocks noGrp="1"/>
          </p:cNvSpPr>
          <p:nvPr>
            <p:ph type="title"/>
          </p:nvPr>
        </p:nvSpPr>
        <p:spPr/>
        <p:txBody>
          <a:bodyPr/>
          <a:lstStyle/>
          <a:p>
            <a:r>
              <a:rPr lang="en-US" dirty="0"/>
              <a:t>Overview: Fusion spectra available at NIF</a:t>
            </a:r>
          </a:p>
        </p:txBody>
      </p:sp>
      <p:sp>
        <p:nvSpPr>
          <p:cNvPr id="7" name="Rectangle 6">
            <a:extLst>
              <a:ext uri="{FF2B5EF4-FFF2-40B4-BE49-F238E27FC236}">
                <a16:creationId xmlns:a16="http://schemas.microsoft.com/office/drawing/2014/main" id="{D870987A-F8A0-4BEA-A0CF-58D512A4EF74}"/>
              </a:ext>
            </a:extLst>
          </p:cNvPr>
          <p:cNvSpPr/>
          <p:nvPr/>
        </p:nvSpPr>
        <p:spPr>
          <a:xfrm>
            <a:off x="320429" y="5623943"/>
            <a:ext cx="8444523" cy="646331"/>
          </a:xfrm>
          <a:prstGeom prst="rect">
            <a:avLst/>
          </a:prstGeom>
        </p:spPr>
        <p:txBody>
          <a:bodyPr wrap="square">
            <a:spAutoFit/>
          </a:bodyPr>
          <a:lstStyle/>
          <a:p>
            <a:r>
              <a:rPr lang="en-US" dirty="0"/>
              <a:t>Source yields for TT and DD are typically 1% of those for DT due to the difference in fusion reactivity of the respective species. </a:t>
            </a:r>
          </a:p>
        </p:txBody>
      </p:sp>
      <p:pic>
        <p:nvPicPr>
          <p:cNvPr id="5" name="Picture 4">
            <a:extLst>
              <a:ext uri="{FF2B5EF4-FFF2-40B4-BE49-F238E27FC236}">
                <a16:creationId xmlns:a16="http://schemas.microsoft.com/office/drawing/2014/main" id="{80961A36-3984-42DB-8E83-83690F7423AD}"/>
              </a:ext>
            </a:extLst>
          </p:cNvPr>
          <p:cNvPicPr>
            <a:picLocks noChangeAspect="1"/>
          </p:cNvPicPr>
          <p:nvPr/>
        </p:nvPicPr>
        <p:blipFill>
          <a:blip r:embed="rId2"/>
          <a:stretch>
            <a:fillRect/>
          </a:stretch>
        </p:blipFill>
        <p:spPr>
          <a:xfrm>
            <a:off x="730738" y="2534182"/>
            <a:ext cx="3451209" cy="2587421"/>
          </a:xfrm>
          <a:prstGeom prst="rect">
            <a:avLst/>
          </a:prstGeom>
        </p:spPr>
      </p:pic>
      <p:pic>
        <p:nvPicPr>
          <p:cNvPr id="8" name="Picture 7">
            <a:extLst>
              <a:ext uri="{FF2B5EF4-FFF2-40B4-BE49-F238E27FC236}">
                <a16:creationId xmlns:a16="http://schemas.microsoft.com/office/drawing/2014/main" id="{189EE780-3B63-4D6A-A4F3-65E54BC68A10}"/>
              </a:ext>
            </a:extLst>
          </p:cNvPr>
          <p:cNvPicPr>
            <a:picLocks noChangeAspect="1"/>
          </p:cNvPicPr>
          <p:nvPr/>
        </p:nvPicPr>
        <p:blipFill>
          <a:blip r:embed="rId3"/>
          <a:stretch>
            <a:fillRect/>
          </a:stretch>
        </p:blipFill>
        <p:spPr>
          <a:xfrm>
            <a:off x="4607175" y="2537788"/>
            <a:ext cx="3376966" cy="2530792"/>
          </a:xfrm>
          <a:prstGeom prst="rect">
            <a:avLst/>
          </a:prstGeom>
        </p:spPr>
      </p:pic>
      <p:sp>
        <p:nvSpPr>
          <p:cNvPr id="9" name="TextBox 8">
            <a:extLst>
              <a:ext uri="{FF2B5EF4-FFF2-40B4-BE49-F238E27FC236}">
                <a16:creationId xmlns:a16="http://schemas.microsoft.com/office/drawing/2014/main" id="{30B46F37-602A-49B4-9FA4-575EF236BD7F}"/>
              </a:ext>
            </a:extLst>
          </p:cNvPr>
          <p:cNvSpPr txBox="1"/>
          <p:nvPr/>
        </p:nvSpPr>
        <p:spPr>
          <a:xfrm>
            <a:off x="1176215" y="5158154"/>
            <a:ext cx="2665047" cy="400110"/>
          </a:xfrm>
          <a:prstGeom prst="rect">
            <a:avLst/>
          </a:prstGeom>
          <a:noFill/>
        </p:spPr>
        <p:txBody>
          <a:bodyPr wrap="square" rtlCol="0">
            <a:spAutoFit/>
          </a:bodyPr>
          <a:lstStyle/>
          <a:p>
            <a:r>
              <a:rPr lang="en-US" sz="1000" b="1" dirty="0"/>
              <a:t>Energy spectrum per source neutron for different gas fills</a:t>
            </a:r>
          </a:p>
        </p:txBody>
      </p:sp>
      <p:sp>
        <p:nvSpPr>
          <p:cNvPr id="10" name="TextBox 9">
            <a:extLst>
              <a:ext uri="{FF2B5EF4-FFF2-40B4-BE49-F238E27FC236}">
                <a16:creationId xmlns:a16="http://schemas.microsoft.com/office/drawing/2014/main" id="{B9A39688-E7A5-4D9B-8897-92CB26EB0875}"/>
              </a:ext>
            </a:extLst>
          </p:cNvPr>
          <p:cNvSpPr txBox="1"/>
          <p:nvPr/>
        </p:nvSpPr>
        <p:spPr>
          <a:xfrm>
            <a:off x="5101850" y="5062774"/>
            <a:ext cx="2665047" cy="400110"/>
          </a:xfrm>
          <a:prstGeom prst="rect">
            <a:avLst/>
          </a:prstGeom>
          <a:noFill/>
        </p:spPr>
        <p:txBody>
          <a:bodyPr wrap="square" rtlCol="0">
            <a:spAutoFit/>
          </a:bodyPr>
          <a:lstStyle/>
          <a:p>
            <a:r>
              <a:rPr lang="en-US" sz="1000" b="1" dirty="0"/>
              <a:t>Energy spectrum per source DT neutron for different burn temperatures</a:t>
            </a:r>
          </a:p>
        </p:txBody>
      </p:sp>
    </p:spTree>
    <p:extLst>
      <p:ext uri="{BB962C8B-B14F-4D97-AF65-F5344CB8AC3E}">
        <p14:creationId xmlns:p14="http://schemas.microsoft.com/office/powerpoint/2010/main" val="2849440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571500" indent="-514350">
              <a:buFont typeface="+mj-lt"/>
              <a:buAutoNum type="arabicPeriod"/>
            </a:pPr>
            <a:r>
              <a:rPr lang="en-US" dirty="0">
                <a:solidFill>
                  <a:schemeClr val="bg1">
                    <a:lumMod val="65000"/>
                  </a:schemeClr>
                </a:solidFill>
              </a:rPr>
              <a:t>Abstract</a:t>
            </a:r>
          </a:p>
          <a:p>
            <a:pPr marL="571500" indent="-514350">
              <a:buFont typeface="+mj-lt"/>
              <a:buAutoNum type="arabicPeriod"/>
            </a:pPr>
            <a:r>
              <a:rPr lang="en-US" dirty="0">
                <a:solidFill>
                  <a:schemeClr val="bg1">
                    <a:lumMod val="65000"/>
                  </a:schemeClr>
                </a:solidFill>
              </a:rPr>
              <a:t>NIF overview</a:t>
            </a:r>
          </a:p>
          <a:p>
            <a:pPr marL="914400" lvl="1" indent="-514350">
              <a:buFont typeface="+mj-lt"/>
              <a:buAutoNum type="alphaUcPeriod"/>
            </a:pPr>
            <a:r>
              <a:rPr lang="en-US" dirty="0">
                <a:solidFill>
                  <a:schemeClr val="bg1">
                    <a:lumMod val="65000"/>
                  </a:schemeClr>
                </a:solidFill>
              </a:rPr>
              <a:t>Using the NIF as a neutron source</a:t>
            </a:r>
          </a:p>
          <a:p>
            <a:pPr marL="914400" lvl="1" indent="-514350">
              <a:buFont typeface="+mj-lt"/>
              <a:buAutoNum type="alphaUcPeriod"/>
            </a:pPr>
            <a:r>
              <a:rPr lang="en-US" dirty="0">
                <a:solidFill>
                  <a:schemeClr val="bg1">
                    <a:lumMod val="65000"/>
                  </a:schemeClr>
                </a:solidFill>
              </a:rPr>
              <a:t>Practical consideration for the user</a:t>
            </a:r>
          </a:p>
          <a:p>
            <a:pPr marL="914400" lvl="1" indent="-514350">
              <a:buFont typeface="+mj-lt"/>
              <a:buAutoNum type="alphaUcPeriod"/>
            </a:pPr>
            <a:r>
              <a:rPr lang="en-US" dirty="0">
                <a:solidFill>
                  <a:schemeClr val="bg1">
                    <a:lumMod val="65000"/>
                  </a:schemeClr>
                </a:solidFill>
              </a:rPr>
              <a:t>Fusion spectra available</a:t>
            </a:r>
          </a:p>
          <a:p>
            <a:pPr marL="571500" indent="-514350">
              <a:buFont typeface="+mj-lt"/>
              <a:buAutoNum type="arabicPeriod"/>
            </a:pPr>
            <a:r>
              <a:rPr lang="en-US" dirty="0"/>
              <a:t>NIF neutron sources</a:t>
            </a:r>
          </a:p>
          <a:p>
            <a:pPr marL="914400" lvl="1" indent="-514350">
              <a:buFont typeface="+mj-lt"/>
              <a:buAutoNum type="alphaUcPeriod"/>
            </a:pPr>
            <a:r>
              <a:rPr lang="en-US" dirty="0"/>
              <a:t>Polar direct drive</a:t>
            </a:r>
          </a:p>
          <a:p>
            <a:pPr marL="1085850" lvl="2" indent="-514350">
              <a:buFont typeface="+mj-lt"/>
              <a:buAutoNum type="romanLcPeriod"/>
            </a:pPr>
            <a:r>
              <a:rPr lang="en-US" dirty="0"/>
              <a:t>CH PDXP</a:t>
            </a:r>
          </a:p>
          <a:p>
            <a:pPr marL="1085850" lvl="2" indent="-514350">
              <a:buFont typeface="+mj-lt"/>
              <a:buAutoNum type="romanLcPeriod"/>
            </a:pPr>
            <a:r>
              <a:rPr lang="en-US" dirty="0"/>
              <a:t>SiO</a:t>
            </a:r>
            <a:r>
              <a:rPr lang="en-US" baseline="-25000" dirty="0"/>
              <a:t>2</a:t>
            </a:r>
            <a:r>
              <a:rPr lang="en-US" dirty="0"/>
              <a:t> DDEP</a:t>
            </a:r>
          </a:p>
          <a:p>
            <a:pPr marL="914400" lvl="1" indent="-514350">
              <a:buFont typeface="+mj-lt"/>
              <a:buAutoNum type="alphaUcPeriod"/>
            </a:pPr>
            <a:r>
              <a:rPr lang="en-US" dirty="0"/>
              <a:t>Indirect drive</a:t>
            </a:r>
          </a:p>
          <a:p>
            <a:pPr marL="1085850" lvl="2" indent="-514350">
              <a:buFont typeface="+mj-lt"/>
              <a:buAutoNum type="romanLcPeriod"/>
            </a:pPr>
            <a:r>
              <a:rPr lang="en-US" dirty="0"/>
              <a:t>ICF cryogenic layered</a:t>
            </a:r>
          </a:p>
          <a:p>
            <a:pPr marL="1085850" lvl="2" indent="-514350">
              <a:buFont typeface="+mj-lt"/>
              <a:buAutoNum type="romanLcPeriod"/>
            </a:pPr>
            <a:r>
              <a:rPr lang="en-US" dirty="0"/>
              <a:t>DT gas Symcaps</a:t>
            </a:r>
          </a:p>
          <a:p>
            <a:pPr marL="1085850" lvl="2" indent="-514350">
              <a:buFont typeface="+mj-lt"/>
              <a:buAutoNum type="romanLcPeriod"/>
            </a:pPr>
            <a:r>
              <a:rPr lang="en-US" dirty="0"/>
              <a:t>IDEP</a:t>
            </a:r>
          </a:p>
          <a:p>
            <a:pPr marL="914400" lvl="1" indent="-514350">
              <a:buFont typeface="+mj-lt"/>
              <a:buAutoNum type="alphaUcPeriod"/>
            </a:pPr>
            <a:r>
              <a:rPr lang="en-US" dirty="0"/>
              <a:t>Summary table</a:t>
            </a:r>
          </a:p>
          <a:p>
            <a:pPr marL="571500" indent="-514350">
              <a:buFont typeface="+mj-lt"/>
              <a:buAutoNum type="arabicPeriod"/>
            </a:pPr>
            <a:r>
              <a:rPr lang="en-US" dirty="0">
                <a:solidFill>
                  <a:schemeClr val="bg1">
                    <a:lumMod val="65000"/>
                  </a:schemeClr>
                </a:solidFill>
              </a:rPr>
              <a:t>Experimental Platforms</a:t>
            </a:r>
          </a:p>
          <a:p>
            <a:pPr marL="914400" lvl="1" indent="-514350">
              <a:buFont typeface="+mj-lt"/>
              <a:buAutoNum type="alphaUcPeriod"/>
            </a:pPr>
            <a:r>
              <a:rPr lang="en-US" dirty="0">
                <a:solidFill>
                  <a:schemeClr val="bg1">
                    <a:lumMod val="65000"/>
                  </a:schemeClr>
                </a:solidFill>
              </a:rPr>
              <a:t>Exterior flange mounted and reentrant well</a:t>
            </a:r>
          </a:p>
          <a:p>
            <a:pPr marL="914400" lvl="1" indent="-514350">
              <a:buFont typeface="+mj-lt"/>
              <a:buAutoNum type="alphaUcPeriod"/>
            </a:pPr>
            <a:r>
              <a:rPr lang="en-US" dirty="0">
                <a:solidFill>
                  <a:schemeClr val="bg1">
                    <a:lumMod val="65000"/>
                  </a:schemeClr>
                </a:solidFill>
              </a:rPr>
              <a:t>Snout-mounted auxiliary positions</a:t>
            </a:r>
          </a:p>
          <a:p>
            <a:pPr marL="914400" lvl="1" indent="-514350">
              <a:buFont typeface="+mj-lt"/>
              <a:buAutoNum type="alphaUcPeriod"/>
            </a:pPr>
            <a:r>
              <a:rPr lang="en-US" dirty="0">
                <a:solidFill>
                  <a:schemeClr val="bg1">
                    <a:lumMod val="65000"/>
                  </a:schemeClr>
                </a:solidFill>
              </a:rPr>
              <a:t>Dynamic load packages</a:t>
            </a:r>
          </a:p>
          <a:p>
            <a:pPr marL="914400" lvl="1" indent="-514350">
              <a:buFont typeface="+mj-lt"/>
              <a:buAutoNum type="alphaUcPeriod"/>
            </a:pPr>
            <a:r>
              <a:rPr lang="en-US" dirty="0">
                <a:solidFill>
                  <a:schemeClr val="bg1">
                    <a:lumMod val="65000"/>
                  </a:schemeClr>
                </a:solidFill>
              </a:rPr>
              <a:t>Hohlraum</a:t>
            </a:r>
          </a:p>
          <a:p>
            <a:pPr marL="914400" lvl="1" indent="-514350">
              <a:buFont typeface="+mj-lt"/>
              <a:buAutoNum type="alphaUcPeriod"/>
            </a:pPr>
            <a:r>
              <a:rPr lang="en-US" dirty="0">
                <a:solidFill>
                  <a:schemeClr val="bg1">
                    <a:lumMod val="65000"/>
                  </a:schemeClr>
                </a:solidFill>
              </a:rPr>
              <a:t>Capsule</a:t>
            </a:r>
          </a:p>
          <a:p>
            <a:pPr marL="571500" indent="-514350">
              <a:buFont typeface="+mj-lt"/>
              <a:buAutoNum type="arabicPeriod"/>
            </a:pPr>
            <a:r>
              <a:rPr lang="en-US" dirty="0">
                <a:solidFill>
                  <a:schemeClr val="bg1">
                    <a:lumMod val="65000"/>
                  </a:schemeClr>
                </a:solidFill>
              </a:rPr>
              <a:t>Neutron Source and Experimental Platform Development</a:t>
            </a:r>
          </a:p>
          <a:p>
            <a:pPr marL="914400" lvl="1" indent="-514350">
              <a:buFont typeface="+mj-lt"/>
              <a:buAutoNum type="alphaUcPeriod"/>
            </a:pPr>
            <a:r>
              <a:rPr lang="en-US" dirty="0">
                <a:solidFill>
                  <a:schemeClr val="bg1">
                    <a:lumMod val="65000"/>
                  </a:schemeClr>
                </a:solidFill>
              </a:rPr>
              <a:t>Capsule microinjection doping</a:t>
            </a:r>
          </a:p>
          <a:p>
            <a:pPr marL="914400" lvl="1" indent="-514350">
              <a:buFont typeface="+mj-lt"/>
              <a:buAutoNum type="alphaUcPeriod"/>
            </a:pPr>
            <a:r>
              <a:rPr lang="en-US" dirty="0">
                <a:solidFill>
                  <a:schemeClr val="bg1">
                    <a:lumMod val="65000"/>
                  </a:schemeClr>
                </a:solidFill>
              </a:rPr>
              <a:t>Neutron source development: yield enhancements</a:t>
            </a:r>
          </a:p>
          <a:p>
            <a:pPr marL="914400" lvl="1" indent="-514350">
              <a:buFont typeface="+mj-lt"/>
              <a:buAutoNum type="alphaUcPeriod"/>
            </a:pPr>
            <a:r>
              <a:rPr lang="en-US" dirty="0">
                <a:solidFill>
                  <a:schemeClr val="bg1">
                    <a:lumMod val="65000"/>
                  </a:schemeClr>
                </a:solidFill>
              </a:rPr>
              <a:t>Experimental support ring and reduced source standoff</a:t>
            </a:r>
          </a:p>
          <a:p>
            <a:pPr marL="571500" indent="-514350">
              <a:buFont typeface="+mj-lt"/>
              <a:buAutoNum type="arabicPeriod"/>
            </a:pPr>
            <a:r>
              <a:rPr lang="en-US" dirty="0">
                <a:solidFill>
                  <a:schemeClr val="bg1">
                    <a:lumMod val="65000"/>
                  </a:schemeClr>
                </a:solidFill>
              </a:rPr>
              <a:t>Reference table</a:t>
            </a:r>
          </a:p>
          <a:p>
            <a:pPr marL="914400" lvl="1" indent="-514350">
              <a:buFont typeface="+mj-lt"/>
              <a:buAutoNum type="alphaUcPeriod"/>
            </a:pPr>
            <a:endParaRPr lang="en-US" dirty="0"/>
          </a:p>
        </p:txBody>
      </p:sp>
      <p:sp>
        <p:nvSpPr>
          <p:cNvPr id="13" name="Title 12"/>
          <p:cNvSpPr>
            <a:spLocks noGrp="1"/>
          </p:cNvSpPr>
          <p:nvPr>
            <p:ph type="title"/>
          </p:nvPr>
        </p:nvSpPr>
        <p:spPr>
          <a:xfrm>
            <a:off x="457199" y="219507"/>
            <a:ext cx="8530683" cy="1008771"/>
          </a:xfrm>
        </p:spPr>
        <p:txBody>
          <a:bodyPr/>
          <a:lstStyle/>
          <a:p>
            <a:r>
              <a:rPr lang="en-US" dirty="0"/>
              <a:t>National Ignition Facility Neutron Sources</a:t>
            </a:r>
            <a:br>
              <a:rPr lang="en-US" dirty="0"/>
            </a:br>
            <a:r>
              <a:rPr lang="en-US" sz="2400" b="0" dirty="0"/>
              <a:t>outline</a:t>
            </a:r>
          </a:p>
        </p:txBody>
      </p:sp>
    </p:spTree>
    <p:extLst>
      <p:ext uri="{BB962C8B-B14F-4D97-AF65-F5344CB8AC3E}">
        <p14:creationId xmlns:p14="http://schemas.microsoft.com/office/powerpoint/2010/main" val="2213627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8.2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2015_PPT_UNC_V8.28</Template>
  <TotalTime>1497</TotalTime>
  <Words>4646</Words>
  <Application>Microsoft Office PowerPoint</Application>
  <PresentationFormat>On-screen Show (4:3)</PresentationFormat>
  <Paragraphs>1157</Paragraphs>
  <Slides>32</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MS PGothic</vt:lpstr>
      <vt:lpstr>MS PGothic</vt:lpstr>
      <vt:lpstr>Arial</vt:lpstr>
      <vt:lpstr>Calibri</vt:lpstr>
      <vt:lpstr>Candara</vt:lpstr>
      <vt:lpstr>Helvetica</vt:lpstr>
      <vt:lpstr>Lucida Grande</vt:lpstr>
      <vt:lpstr>Lucida Handwriting</vt:lpstr>
      <vt:lpstr>Symbol</vt:lpstr>
      <vt:lpstr>Times New Roman</vt:lpstr>
      <vt:lpstr>Wingdings</vt:lpstr>
      <vt:lpstr>Wingdings 2</vt:lpstr>
      <vt:lpstr>2015_PPT_UNC_V8.28</vt:lpstr>
      <vt:lpstr>National Ignition Facility Neutron Sources</vt:lpstr>
      <vt:lpstr>National Ignition Facility Neutron Sources outline</vt:lpstr>
      <vt:lpstr>National Ignition Facility Neutron Sources</vt:lpstr>
      <vt:lpstr>National Ignition Facility Neutron Sources outline</vt:lpstr>
      <vt:lpstr>The National Ignition Facility is the world’s largest laser-driven neutron source.</vt:lpstr>
      <vt:lpstr>Overview: Using the NIF as a neutron source</vt:lpstr>
      <vt:lpstr>Overview: Practical considerations for a NIF user</vt:lpstr>
      <vt:lpstr>Overview: Fusion spectra available at NIF</vt:lpstr>
      <vt:lpstr>National Ignition Facility Neutron Sources outline</vt:lpstr>
      <vt:lpstr>NIF Neutron Sources: Direct Drive</vt:lpstr>
      <vt:lpstr>NIF Neutron Sources: Polar direct drive exploding pusher (PDXP)</vt:lpstr>
      <vt:lpstr>NIF Neutron Sources: glass direct drive exploding pusher (DDEP)</vt:lpstr>
      <vt:lpstr>NIF Neutron Sources: Indirect Drive</vt:lpstr>
      <vt:lpstr>NIF Neutron Sources: indirect drive exploding pusher (IDEP)</vt:lpstr>
      <vt:lpstr>NIF Neutron Sources: DT gas-filled Symcap</vt:lpstr>
      <vt:lpstr>NIF Neutron Sources: DT cryogenic layered</vt:lpstr>
      <vt:lpstr>NIF Neutron Sources: Summary table</vt:lpstr>
      <vt:lpstr>National Ignition Facility Neutron Sources outline</vt:lpstr>
      <vt:lpstr>Many neutron experiments are assembled onto a single NIF shot.</vt:lpstr>
      <vt:lpstr>NIF Neutron Experimental Platforms: exterior flange-mounted and reentrant well </vt:lpstr>
      <vt:lpstr>NIF Neutron Experimental Platforms: Snout-mounted auxiliary experiments (passive)</vt:lpstr>
      <vt:lpstr>NIF Neutron Experimental Platforms: User-designed dynamic load packages</vt:lpstr>
      <vt:lpstr>NIF Neutron Experimental Platforms: Passive snout neutron spectrum tuning</vt:lpstr>
      <vt:lpstr>NIF Neutron Experimental Platforms: hohlraum-mounted materials experiments</vt:lpstr>
      <vt:lpstr>NIF Neutron Experimental Platforms: high-Z dopant layer in the ablator</vt:lpstr>
      <vt:lpstr>National Ignition Facility Neutron Sources outline</vt:lpstr>
      <vt:lpstr>Developmental Platforms: Capsule Microinjection Doping</vt:lpstr>
      <vt:lpstr>Neutron Source development: HYDRA calculates the combined environment target is a better source of both neutrons and x-rays than a bare capsule.</vt:lpstr>
      <vt:lpstr>Advanced Experimental Capability: Get the user experiments closer to the neutron source.</vt:lpstr>
      <vt:lpstr>National Ignition Facility Neutron Sources outline</vt:lpstr>
      <vt:lpstr>NIF Neutron Sources: Reference Table</vt:lpstr>
      <vt:lpstr>PowerPoint Presentation</vt:lpstr>
    </vt:vector>
  </TitlesOfParts>
  <Company>LLNL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National Ignition Facility Neutron Sources, Hardened Electronics and Radiation Technology</dc:title>
  <dc:creator>Yeamans, Charles B.</dc:creator>
  <cp:lastModifiedBy>Yeamans, Charles B.</cp:lastModifiedBy>
  <cp:revision>78</cp:revision>
  <cp:lastPrinted>2018-04-03T18:09:50Z</cp:lastPrinted>
  <dcterms:created xsi:type="dcterms:W3CDTF">2018-03-27T16:11:37Z</dcterms:created>
  <dcterms:modified xsi:type="dcterms:W3CDTF">2018-04-09T18:58:41Z</dcterms:modified>
</cp:coreProperties>
</file>